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39"/>
  </p:notesMasterIdLst>
  <p:sldIdLst>
    <p:sldId id="290" r:id="rId2"/>
    <p:sldId id="9719" r:id="rId3"/>
    <p:sldId id="334" r:id="rId4"/>
    <p:sldId id="336" r:id="rId5"/>
    <p:sldId id="337" r:id="rId6"/>
    <p:sldId id="338" r:id="rId7"/>
    <p:sldId id="339" r:id="rId8"/>
    <p:sldId id="335" r:id="rId9"/>
    <p:sldId id="327" r:id="rId10"/>
    <p:sldId id="341" r:id="rId11"/>
    <p:sldId id="340" r:id="rId12"/>
    <p:sldId id="9284" r:id="rId13"/>
    <p:sldId id="9294" r:id="rId14"/>
    <p:sldId id="9222" r:id="rId15"/>
    <p:sldId id="9721" r:id="rId16"/>
    <p:sldId id="9148" r:id="rId17"/>
    <p:sldId id="271" r:id="rId18"/>
    <p:sldId id="2798" r:id="rId19"/>
    <p:sldId id="9283" r:id="rId20"/>
    <p:sldId id="2670" r:id="rId21"/>
    <p:sldId id="2671" r:id="rId22"/>
    <p:sldId id="9180" r:id="rId23"/>
    <p:sldId id="9282" r:id="rId24"/>
    <p:sldId id="2829" r:id="rId25"/>
    <p:sldId id="2994" r:id="rId26"/>
    <p:sldId id="9248" r:id="rId27"/>
    <p:sldId id="9292" r:id="rId28"/>
    <p:sldId id="9759" r:id="rId29"/>
    <p:sldId id="9242" r:id="rId30"/>
    <p:sldId id="9243" r:id="rId31"/>
    <p:sldId id="9274" r:id="rId32"/>
    <p:sldId id="9673" r:id="rId33"/>
    <p:sldId id="9755" r:id="rId34"/>
    <p:sldId id="9758" r:id="rId35"/>
    <p:sldId id="2666" r:id="rId36"/>
    <p:sldId id="9271" r:id="rId37"/>
    <p:sldId id="9179"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
      <p:font typeface="Gibson" panose="02000000000000000000" pitchFamily="50" charset="0"/>
      <p:regular r:id="rId48"/>
      <p:bold r:id="rId49"/>
      <p:italic r:id="rId50"/>
      <p:boldItalic r:id="rId51"/>
    </p:embeddedFont>
    <p:embeddedFont>
      <p:font typeface="Gibson Light" panose="02000000000000000000" pitchFamily="50" charset="0"/>
      <p:regular r:id="rId52"/>
      <p:bold r:id="rId53"/>
      <p:italic r:id="rId54"/>
      <p:boldItalic r:id="rId55"/>
    </p:embeddedFont>
    <p:embeddedFont>
      <p:font typeface="Gibson Medium" pitchFamily="50"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5FCD75-34D9-8444-842E-37669154342B}">
          <p14:sldIdLst>
            <p14:sldId id="290"/>
            <p14:sldId id="9719"/>
            <p14:sldId id="334"/>
            <p14:sldId id="336"/>
            <p14:sldId id="337"/>
            <p14:sldId id="338"/>
            <p14:sldId id="339"/>
            <p14:sldId id="335"/>
            <p14:sldId id="327"/>
            <p14:sldId id="341"/>
            <p14:sldId id="340"/>
            <p14:sldId id="9284"/>
            <p14:sldId id="9294"/>
            <p14:sldId id="9222"/>
            <p14:sldId id="9721"/>
            <p14:sldId id="9148"/>
            <p14:sldId id="271"/>
            <p14:sldId id="2798"/>
            <p14:sldId id="9283"/>
            <p14:sldId id="2670"/>
            <p14:sldId id="2671"/>
            <p14:sldId id="9180"/>
            <p14:sldId id="9282"/>
            <p14:sldId id="2829"/>
            <p14:sldId id="2994"/>
            <p14:sldId id="9248"/>
            <p14:sldId id="9292"/>
            <p14:sldId id="9759"/>
            <p14:sldId id="9242"/>
            <p14:sldId id="9243"/>
            <p14:sldId id="9274"/>
            <p14:sldId id="9673"/>
            <p14:sldId id="9755"/>
            <p14:sldId id="9758"/>
            <p14:sldId id="2666"/>
            <p14:sldId id="9271"/>
            <p14:sldId id="91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3E3"/>
    <a:srgbClr val="C5CBD1"/>
    <a:srgbClr val="335C91"/>
    <a:srgbClr val="41B6E6"/>
    <a:srgbClr val="44546A"/>
    <a:srgbClr val="F9FAFA"/>
    <a:srgbClr val="0E1A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6327"/>
  </p:normalViewPr>
  <p:slideViewPr>
    <p:cSldViewPr snapToObjects="1">
      <p:cViewPr varScale="1">
        <p:scale>
          <a:sx n="64" d="100"/>
          <a:sy n="64" d="100"/>
        </p:scale>
        <p:origin x="624" y="4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0" cap="rnd">
              <a:noFill/>
              <a:round/>
            </a:ln>
            <a:effectLst/>
          </c:spPr>
          <c:marker>
            <c:symbol val="circle"/>
            <c:size val="5"/>
            <c:spPr>
              <a:solidFill>
                <a:schemeClr val="accent4"/>
              </a:solidFill>
              <a:ln w="9525">
                <a:solidFill>
                  <a:schemeClr val="accent4"/>
                </a:solidFill>
              </a:ln>
              <a:effectLst/>
            </c:spPr>
          </c:marker>
          <c:trendline>
            <c:spPr>
              <a:ln w="41275" cap="rnd">
                <a:solidFill>
                  <a:schemeClr val="accent1"/>
                </a:solidFill>
                <a:prstDash val="solid"/>
              </a:ln>
              <a:effectLst/>
            </c:spPr>
            <c:trendlineType val="poly"/>
            <c:order val="4"/>
            <c:dispRSqr val="0"/>
            <c:dispEq val="0"/>
          </c:trendline>
          <c:cat>
            <c:numRef>
              <c:f>Sheet1!$A$5:$A$23</c:f>
              <c:numCache>
                <c:formatCode>General</c:formatCode>
                <c:ptCount val="19"/>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numCache>
            </c:numRef>
          </c:cat>
          <c:val>
            <c:numRef>
              <c:f>Sheet1!$B$5:$B$23</c:f>
              <c:numCache>
                <c:formatCode>General</c:formatCode>
                <c:ptCount val="19"/>
                <c:pt idx="0">
                  <c:v>13</c:v>
                </c:pt>
                <c:pt idx="1">
                  <c:v>8.9700000000000006</c:v>
                </c:pt>
                <c:pt idx="2">
                  <c:v>5.7</c:v>
                </c:pt>
                <c:pt idx="3">
                  <c:v>8.33</c:v>
                </c:pt>
                <c:pt idx="4">
                  <c:v>6.12</c:v>
                </c:pt>
                <c:pt idx="5">
                  <c:v>6.05</c:v>
                </c:pt>
                <c:pt idx="6" formatCode="_(* #,##0.00_);_(* \(#,##0.00\);_(* &quot;-&quot;??_);_(@_)">
                  <c:v>6.14</c:v>
                </c:pt>
                <c:pt idx="7">
                  <c:v>5.33</c:v>
                </c:pt>
                <c:pt idx="8">
                  <c:v>3.96</c:v>
                </c:pt>
                <c:pt idx="9">
                  <c:v>3.74</c:v>
                </c:pt>
                <c:pt idx="10">
                  <c:v>2.65</c:v>
                </c:pt>
                <c:pt idx="11">
                  <c:v>2.81</c:v>
                </c:pt>
                <c:pt idx="12">
                  <c:v>2.67</c:v>
                </c:pt>
                <c:pt idx="13">
                  <c:v>3.09</c:v>
                </c:pt>
                <c:pt idx="14">
                  <c:v>3.32</c:v>
                </c:pt>
                <c:pt idx="15">
                  <c:v>4.07</c:v>
                </c:pt>
                <c:pt idx="16">
                  <c:v>6.85</c:v>
                </c:pt>
                <c:pt idx="17">
                  <c:v>4.2300000000000004</c:v>
                </c:pt>
                <c:pt idx="18">
                  <c:v>6.36</c:v>
                </c:pt>
              </c:numCache>
            </c:numRef>
          </c:val>
          <c:smooth val="0"/>
          <c:extLst>
            <c:ext xmlns:c16="http://schemas.microsoft.com/office/drawing/2014/chart" uri="{C3380CC4-5D6E-409C-BE32-E72D297353CC}">
              <c16:uniqueId val="{00000001-7AF9-A34B-BCB5-4A634A95C54A}"/>
            </c:ext>
          </c:extLst>
        </c:ser>
        <c:ser>
          <c:idx val="1"/>
          <c:order val="1"/>
          <c:spPr>
            <a:ln w="28575" cap="rnd">
              <a:noFill/>
              <a:round/>
            </a:ln>
            <a:effectLst/>
          </c:spPr>
          <c:marker>
            <c:symbol val="circle"/>
            <c:size val="5"/>
            <c:spPr>
              <a:solidFill>
                <a:schemeClr val="accent2"/>
              </a:solidFill>
              <a:ln w="9525">
                <a:solidFill>
                  <a:schemeClr val="accent2"/>
                </a:solidFill>
              </a:ln>
              <a:effectLst/>
            </c:spPr>
          </c:marker>
          <c:cat>
            <c:numRef>
              <c:f>Sheet1!$A$5:$A$23</c:f>
              <c:numCache>
                <c:formatCode>General</c:formatCode>
                <c:ptCount val="19"/>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numCache>
            </c:numRef>
          </c:cat>
          <c:val>
            <c:numRef>
              <c:f>Sheet1!$C$5:$C$23</c:f>
              <c:numCache>
                <c:formatCode>General</c:formatCode>
                <c:ptCount val="19"/>
                <c:pt idx="0">
                  <c:v>14</c:v>
                </c:pt>
                <c:pt idx="1">
                  <c:v>8.93</c:v>
                </c:pt>
                <c:pt idx="2">
                  <c:v>5.77</c:v>
                </c:pt>
                <c:pt idx="3">
                  <c:v>7.77</c:v>
                </c:pt>
                <c:pt idx="4">
                  <c:v>5.75</c:v>
                </c:pt>
                <c:pt idx="5">
                  <c:v>5.62</c:v>
                </c:pt>
                <c:pt idx="6">
                  <c:v>6.48</c:v>
                </c:pt>
                <c:pt idx="7">
                  <c:v>5.17</c:v>
                </c:pt>
                <c:pt idx="8">
                  <c:v>3</c:v>
                </c:pt>
                <c:pt idx="9">
                  <c:v>3.48</c:v>
                </c:pt>
                <c:pt idx="10">
                  <c:v>2.6</c:v>
                </c:pt>
                <c:pt idx="11">
                  <c:v>2.66</c:v>
                </c:pt>
                <c:pt idx="12">
                  <c:v>2.78</c:v>
                </c:pt>
                <c:pt idx="13">
                  <c:v>3.1</c:v>
                </c:pt>
                <c:pt idx="14">
                  <c:v>3.18</c:v>
                </c:pt>
                <c:pt idx="15">
                  <c:v>4.2699999999999996</c:v>
                </c:pt>
                <c:pt idx="16">
                  <c:v>6.64</c:v>
                </c:pt>
                <c:pt idx="17">
                  <c:v>3.39</c:v>
                </c:pt>
                <c:pt idx="18">
                  <c:v>7.25</c:v>
                </c:pt>
              </c:numCache>
            </c:numRef>
          </c:val>
          <c:smooth val="0"/>
          <c:extLst>
            <c:ext xmlns:c16="http://schemas.microsoft.com/office/drawing/2014/chart" uri="{C3380CC4-5D6E-409C-BE32-E72D297353CC}">
              <c16:uniqueId val="{00000002-7AF9-A34B-BCB5-4A634A95C54A}"/>
            </c:ext>
          </c:extLst>
        </c:ser>
        <c:ser>
          <c:idx val="2"/>
          <c:order val="2"/>
          <c:spPr>
            <a:ln w="28575" cap="rnd">
              <a:noFill/>
              <a:round/>
            </a:ln>
            <a:effectLst/>
          </c:spPr>
          <c:marker>
            <c:symbol val="circle"/>
            <c:size val="5"/>
            <c:spPr>
              <a:solidFill>
                <a:schemeClr val="accent1"/>
              </a:solidFill>
              <a:ln w="9525">
                <a:solidFill>
                  <a:schemeClr val="accent1"/>
                </a:solidFill>
              </a:ln>
              <a:effectLst/>
            </c:spPr>
          </c:marker>
          <c:cat>
            <c:numRef>
              <c:f>Sheet1!$A$5:$A$23</c:f>
              <c:numCache>
                <c:formatCode>General</c:formatCode>
                <c:ptCount val="19"/>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numCache>
            </c:numRef>
          </c:cat>
          <c:val>
            <c:numRef>
              <c:f>Sheet1!$D$5:$D$23</c:f>
              <c:numCache>
                <c:formatCode>General</c:formatCode>
                <c:ptCount val="19"/>
                <c:pt idx="0">
                  <c:v>12</c:v>
                </c:pt>
                <c:pt idx="1">
                  <c:v>9</c:v>
                </c:pt>
                <c:pt idx="2">
                  <c:v>5.63</c:v>
                </c:pt>
                <c:pt idx="3">
                  <c:v>8.89</c:v>
                </c:pt>
                <c:pt idx="4">
                  <c:v>6.49</c:v>
                </c:pt>
                <c:pt idx="5">
                  <c:v>6.47</c:v>
                </c:pt>
                <c:pt idx="6">
                  <c:v>5.79</c:v>
                </c:pt>
                <c:pt idx="7">
                  <c:v>5.49</c:v>
                </c:pt>
                <c:pt idx="8">
                  <c:v>4.92</c:v>
                </c:pt>
                <c:pt idx="9">
                  <c:v>3.99</c:v>
                </c:pt>
                <c:pt idx="10">
                  <c:v>2.71</c:v>
                </c:pt>
                <c:pt idx="11">
                  <c:v>2.96</c:v>
                </c:pt>
                <c:pt idx="12">
                  <c:v>2.57</c:v>
                </c:pt>
                <c:pt idx="13">
                  <c:v>3.07</c:v>
                </c:pt>
                <c:pt idx="14">
                  <c:v>3.46</c:v>
                </c:pt>
                <c:pt idx="15">
                  <c:v>3.88</c:v>
                </c:pt>
                <c:pt idx="16">
                  <c:v>7.07</c:v>
                </c:pt>
                <c:pt idx="17">
                  <c:v>5.08</c:v>
                </c:pt>
                <c:pt idx="18">
                  <c:v>5.47</c:v>
                </c:pt>
              </c:numCache>
            </c:numRef>
          </c:val>
          <c:smooth val="0"/>
          <c:extLst>
            <c:ext xmlns:c16="http://schemas.microsoft.com/office/drawing/2014/chart" uri="{C3380CC4-5D6E-409C-BE32-E72D297353CC}">
              <c16:uniqueId val="{00000003-7AF9-A34B-BCB5-4A634A95C54A}"/>
            </c:ext>
          </c:extLst>
        </c:ser>
        <c:dLbls>
          <c:showLegendKey val="0"/>
          <c:showVal val="0"/>
          <c:showCatName val="0"/>
          <c:showSerName val="0"/>
          <c:showPercent val="0"/>
          <c:showBubbleSize val="0"/>
        </c:dLbls>
        <c:marker val="1"/>
        <c:smooth val="0"/>
        <c:axId val="1658610655"/>
        <c:axId val="1800858863"/>
      </c:lineChart>
      <c:catAx>
        <c:axId val="1658610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0858863"/>
        <c:crosses val="autoZero"/>
        <c:auto val="1"/>
        <c:lblAlgn val="ctr"/>
        <c:lblOffset val="100"/>
        <c:noMultiLvlLbl val="0"/>
      </c:catAx>
      <c:valAx>
        <c:axId val="1800858863"/>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658610655"/>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A9A98-EAA8-AD4F-8512-F5B958385FCB}" type="datetimeFigureOut">
              <a:rPr lang="en-US" smtClean="0"/>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7BAAF-570E-1942-BD6B-45819DAFB91A}" type="slidenum">
              <a:rPr lang="en-US" smtClean="0"/>
              <a:t>‹#›</a:t>
            </a:fld>
            <a:endParaRPr lang="en-US"/>
          </a:p>
        </p:txBody>
      </p:sp>
    </p:spTree>
    <p:extLst>
      <p:ext uri="{BB962C8B-B14F-4D97-AF65-F5344CB8AC3E}">
        <p14:creationId xmlns:p14="http://schemas.microsoft.com/office/powerpoint/2010/main" val="3842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behind the gradient mask </a:t>
            </a:r>
          </a:p>
        </p:txBody>
      </p:sp>
      <p:sp>
        <p:nvSpPr>
          <p:cNvPr id="4" name="Slide Number Placeholder 3"/>
          <p:cNvSpPr>
            <a:spLocks noGrp="1"/>
          </p:cNvSpPr>
          <p:nvPr>
            <p:ph type="sldNum" sz="quarter" idx="5"/>
          </p:nvPr>
        </p:nvSpPr>
        <p:spPr/>
        <p:txBody>
          <a:bodyPr/>
          <a:lstStyle/>
          <a:p>
            <a:fld id="{03A7BAAF-570E-1942-BD6B-45819DAFB91A}" type="slidenum">
              <a:rPr lang="en-US" smtClean="0"/>
              <a:t>1</a:t>
            </a:fld>
            <a:endParaRPr lang="en-US"/>
          </a:p>
        </p:txBody>
      </p:sp>
    </p:spTree>
    <p:extLst>
      <p:ext uri="{BB962C8B-B14F-4D97-AF65-F5344CB8AC3E}">
        <p14:creationId xmlns:p14="http://schemas.microsoft.com/office/powerpoint/2010/main" val="3569384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Stress</a:t>
            </a:r>
          </a:p>
          <a:p>
            <a:r>
              <a:rPr lang="en-US" dirty="0"/>
              <a:t>Pain: Supports</a:t>
            </a:r>
          </a:p>
          <a:p>
            <a:r>
              <a:rPr lang="en-US" dirty="0"/>
              <a:t>Crisis: Cannot MFG quality / usable parts</a:t>
            </a:r>
          </a:p>
        </p:txBody>
      </p:sp>
      <p:sp>
        <p:nvSpPr>
          <p:cNvPr id="4" name="Slide Number Placeholder 3"/>
          <p:cNvSpPr>
            <a:spLocks noGrp="1"/>
          </p:cNvSpPr>
          <p:nvPr>
            <p:ph type="sldNum" sz="quarter" idx="5"/>
          </p:nvPr>
        </p:nvSpPr>
        <p:spPr/>
        <p:txBody>
          <a:bodyPr/>
          <a:lstStyle/>
          <a:p>
            <a:fld id="{03A7BAAF-570E-1942-BD6B-45819DAFB91A}" type="slidenum">
              <a:rPr lang="en-US" smtClean="0"/>
              <a:t>22</a:t>
            </a:fld>
            <a:endParaRPr lang="en-US" dirty="0"/>
          </a:p>
        </p:txBody>
      </p:sp>
    </p:spTree>
    <p:extLst>
      <p:ext uri="{BB962C8B-B14F-4D97-AF65-F5344CB8AC3E}">
        <p14:creationId xmlns:p14="http://schemas.microsoft.com/office/powerpoint/2010/main" val="862016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A7BAAF-570E-1942-BD6B-45819DAFB91A}" type="slidenum">
              <a:rPr lang="en-US" smtClean="0"/>
              <a:t>27</a:t>
            </a:fld>
            <a:endParaRPr lang="en-US" dirty="0"/>
          </a:p>
        </p:txBody>
      </p:sp>
    </p:spTree>
    <p:extLst>
      <p:ext uri="{BB962C8B-B14F-4D97-AF65-F5344CB8AC3E}">
        <p14:creationId xmlns:p14="http://schemas.microsoft.com/office/powerpoint/2010/main" val="3280345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RTB: surface finish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7BAAF-570E-1942-BD6B-45819DAFB91A}"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66362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A7BAAF-570E-1942-BD6B-45819DAFB91A}" type="slidenum">
              <a:rPr lang="en-US" smtClean="0"/>
              <a:t>31</a:t>
            </a:fld>
            <a:endParaRPr lang="en-US"/>
          </a:p>
        </p:txBody>
      </p:sp>
    </p:spTree>
    <p:extLst>
      <p:ext uri="{BB962C8B-B14F-4D97-AF65-F5344CB8AC3E}">
        <p14:creationId xmlns:p14="http://schemas.microsoft.com/office/powerpoint/2010/main" val="3882174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the advanced in metal 3D manufacturing there may be some of you in the audience today that do not know who we are.</a:t>
            </a:r>
          </a:p>
          <a:p>
            <a:endParaRPr lang="en-US" dirty="0"/>
          </a:p>
          <a:p>
            <a:endParaRPr lang="en-US" dirty="0"/>
          </a:p>
          <a:p>
            <a:r>
              <a:rPr lang="en-US" dirty="0"/>
              <a:t>We are the only major metal AM manufacturer who designs and produces our systems in the US</a:t>
            </a:r>
          </a:p>
        </p:txBody>
      </p:sp>
      <p:sp>
        <p:nvSpPr>
          <p:cNvPr id="4" name="Slide Number Placeholder 3"/>
          <p:cNvSpPr>
            <a:spLocks noGrp="1"/>
          </p:cNvSpPr>
          <p:nvPr>
            <p:ph type="sldNum" sz="quarter" idx="5"/>
          </p:nvPr>
        </p:nvSpPr>
        <p:spPr/>
        <p:txBody>
          <a:bodyPr/>
          <a:lstStyle/>
          <a:p>
            <a:fld id="{03A7BAAF-570E-1942-BD6B-45819DAFB91A}" type="slidenum">
              <a:rPr lang="en-US" smtClean="0"/>
              <a:pPr/>
              <a:t>13</a:t>
            </a:fld>
            <a:endParaRPr lang="en-US" dirty="0"/>
          </a:p>
        </p:txBody>
      </p:sp>
    </p:spTree>
    <p:extLst>
      <p:ext uri="{BB962C8B-B14F-4D97-AF65-F5344CB8AC3E}">
        <p14:creationId xmlns:p14="http://schemas.microsoft.com/office/powerpoint/2010/main" val="427779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A7BAAF-570E-1942-BD6B-45819DAFB91A}" type="slidenum">
              <a:rPr lang="en-US" smtClean="0"/>
              <a:t>14</a:t>
            </a:fld>
            <a:endParaRPr lang="en-US" dirty="0"/>
          </a:p>
        </p:txBody>
      </p:sp>
    </p:spTree>
    <p:extLst>
      <p:ext uri="{BB962C8B-B14F-4D97-AF65-F5344CB8AC3E}">
        <p14:creationId xmlns:p14="http://schemas.microsoft.com/office/powerpoint/2010/main" val="3926442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 same lasers and optics, gas glow is identical. Sapphire XC uses the same process as Sapphire with minimum build changes.  Same process.  </a:t>
            </a:r>
          </a:p>
          <a:p>
            <a:r>
              <a:rPr lang="en-US" dirty="0"/>
              <a:t>Intelligent Fusion, feature based recognition, process parameters applied to features automatically, </a:t>
            </a:r>
          </a:p>
        </p:txBody>
      </p:sp>
      <p:sp>
        <p:nvSpPr>
          <p:cNvPr id="4" name="Slide Number Placeholder 3"/>
          <p:cNvSpPr>
            <a:spLocks noGrp="1"/>
          </p:cNvSpPr>
          <p:nvPr>
            <p:ph type="sldNum" sz="quarter" idx="5"/>
          </p:nvPr>
        </p:nvSpPr>
        <p:spPr/>
        <p:txBody>
          <a:bodyPr/>
          <a:lstStyle/>
          <a:p>
            <a:fld id="{03A7BAAF-570E-1942-BD6B-45819DAFB91A}" type="slidenum">
              <a:rPr lang="en-US" smtClean="0"/>
              <a:t>15</a:t>
            </a:fld>
            <a:endParaRPr lang="en-US" dirty="0"/>
          </a:p>
        </p:txBody>
      </p:sp>
    </p:spTree>
    <p:extLst>
      <p:ext uri="{BB962C8B-B14F-4D97-AF65-F5344CB8AC3E}">
        <p14:creationId xmlns:p14="http://schemas.microsoft.com/office/powerpoint/2010/main" val="4060960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software simplifies the learning curve</a:t>
            </a:r>
          </a:p>
          <a:p>
            <a:endParaRPr lang="en-US" dirty="0"/>
          </a:p>
          <a:p>
            <a:r>
              <a:rPr lang="en-US" dirty="0"/>
              <a:t>Identical results regardless of engineer performing work</a:t>
            </a:r>
          </a:p>
        </p:txBody>
      </p:sp>
      <p:sp>
        <p:nvSpPr>
          <p:cNvPr id="4" name="Slide Number Placeholder 3"/>
          <p:cNvSpPr>
            <a:spLocks noGrp="1"/>
          </p:cNvSpPr>
          <p:nvPr>
            <p:ph type="sldNum" sz="quarter" idx="5"/>
          </p:nvPr>
        </p:nvSpPr>
        <p:spPr/>
        <p:txBody>
          <a:bodyPr/>
          <a:lstStyle/>
          <a:p>
            <a:fld id="{03A7BAAF-570E-1942-BD6B-45819DAFB91A}" type="slidenum">
              <a:rPr lang="en-US" smtClean="0"/>
              <a:t>16</a:t>
            </a:fld>
            <a:endParaRPr lang="en-US" dirty="0"/>
          </a:p>
        </p:txBody>
      </p:sp>
    </p:spTree>
    <p:extLst>
      <p:ext uri="{BB962C8B-B14F-4D97-AF65-F5344CB8AC3E}">
        <p14:creationId xmlns:p14="http://schemas.microsoft.com/office/powerpoint/2010/main" val="2351872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600"/>
              </a:spcBef>
              <a:buClr>
                <a:srgbClr val="41B6E6"/>
              </a:buClr>
              <a:buFont typeface="Arial" panose="020B0604020202020204" pitchFamily="34" charset="0"/>
              <a:buChar char="•"/>
            </a:pPr>
            <a:r>
              <a:rPr lang="en-US" dirty="0">
                <a:solidFill>
                  <a:schemeClr val="accent2">
                    <a:lumMod val="50000"/>
                  </a:schemeClr>
                </a:solidFill>
              </a:rPr>
              <a:t>All Printers Use The Same Software AND Processes</a:t>
            </a:r>
          </a:p>
          <a:p>
            <a:pPr marL="342900" indent="-342900">
              <a:spcBef>
                <a:spcPts val="600"/>
              </a:spcBef>
              <a:buClr>
                <a:srgbClr val="41B6E6"/>
              </a:buClr>
              <a:buFont typeface="Arial" panose="020B0604020202020204" pitchFamily="34" charset="0"/>
              <a:buChar char="•"/>
            </a:pPr>
            <a:r>
              <a:rPr lang="en-US" dirty="0">
                <a:solidFill>
                  <a:schemeClr val="accent2">
                    <a:lumMod val="50000"/>
                  </a:schemeClr>
                </a:solidFill>
              </a:rPr>
              <a:t>All Use Same High-Quality Materials</a:t>
            </a:r>
          </a:p>
          <a:p>
            <a:pPr marL="342900" indent="-342900">
              <a:spcBef>
                <a:spcPts val="600"/>
              </a:spcBef>
              <a:buClr>
                <a:srgbClr val="41B6E6"/>
              </a:buClr>
              <a:buFont typeface="Arial" panose="020B0604020202020204" pitchFamily="34" charset="0"/>
              <a:buChar char="•"/>
            </a:pPr>
            <a:r>
              <a:rPr lang="en-US" dirty="0">
                <a:solidFill>
                  <a:schemeClr val="accent2">
                    <a:lumMod val="50000"/>
                  </a:schemeClr>
                </a:solidFill>
              </a:rPr>
              <a:t>Golden-Print File Works Across Any Printer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Identical results regardless of operators performing calibration</a:t>
            </a:r>
          </a:p>
          <a:p>
            <a:endParaRPr lang="en-US" dirty="0"/>
          </a:p>
        </p:txBody>
      </p:sp>
      <p:sp>
        <p:nvSpPr>
          <p:cNvPr id="4" name="Slide Number Placeholder 3"/>
          <p:cNvSpPr>
            <a:spLocks noGrp="1"/>
          </p:cNvSpPr>
          <p:nvPr>
            <p:ph type="sldNum" sz="quarter" idx="5"/>
          </p:nvPr>
        </p:nvSpPr>
        <p:spPr/>
        <p:txBody>
          <a:bodyPr/>
          <a:lstStyle/>
          <a:p>
            <a:fld id="{C5F56549-C149-9140-9F8E-FD2E1E60126B}" type="slidenum">
              <a:rPr lang="en-US" smtClean="0"/>
              <a:t>17</a:t>
            </a:fld>
            <a:endParaRPr lang="en-US" dirty="0"/>
          </a:p>
        </p:txBody>
      </p:sp>
    </p:spTree>
    <p:extLst>
      <p:ext uri="{BB962C8B-B14F-4D97-AF65-F5344CB8AC3E}">
        <p14:creationId xmlns:p14="http://schemas.microsoft.com/office/powerpoint/2010/main" val="1286654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2.1x2.1x2.1 meters</a:t>
            </a:r>
          </a:p>
          <a:p>
            <a:r>
              <a:rPr lang="en-US" dirty="0"/>
              <a:t>Provide all technical documentation for you to integrate into your 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Velo3D has validated that it can print at Equivalent or Better material properties to cast parts. Our material density and geometric accuracy enable customers to transfer parts that will be or have previously been cast to 3d printing with no loss in quality. This should enable a faster, easier certification process to authorities. </a:t>
            </a:r>
          </a:p>
          <a:p>
            <a:endParaRPr lang="en-US" dirty="0"/>
          </a:p>
        </p:txBody>
      </p:sp>
      <p:sp>
        <p:nvSpPr>
          <p:cNvPr id="4" name="Slide Number Placeholder 3"/>
          <p:cNvSpPr>
            <a:spLocks noGrp="1"/>
          </p:cNvSpPr>
          <p:nvPr>
            <p:ph type="sldNum" sz="quarter" idx="5"/>
          </p:nvPr>
        </p:nvSpPr>
        <p:spPr/>
        <p:txBody>
          <a:bodyPr/>
          <a:lstStyle/>
          <a:p>
            <a:fld id="{C5F56549-C149-9140-9F8E-FD2E1E60126B}" type="slidenum">
              <a:rPr lang="en-US" smtClean="0"/>
              <a:t>18</a:t>
            </a:fld>
            <a:endParaRPr lang="en-US" dirty="0"/>
          </a:p>
        </p:txBody>
      </p:sp>
    </p:spTree>
    <p:extLst>
      <p:ext uri="{BB962C8B-B14F-4D97-AF65-F5344CB8AC3E}">
        <p14:creationId xmlns:p14="http://schemas.microsoft.com/office/powerpoint/2010/main" val="3002538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6" name="Google Shape;1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Problem: Stress</a:t>
            </a:r>
          </a:p>
          <a:p>
            <a:r>
              <a:rPr lang="en-US" dirty="0"/>
              <a:t>Pain: Supports</a:t>
            </a:r>
          </a:p>
          <a:p>
            <a:r>
              <a:rPr lang="en-US" dirty="0"/>
              <a:t>Crisis: Cannot MFG quality / usable parts</a:t>
            </a:r>
          </a:p>
          <a:p>
            <a:pPr marL="0" lvl="0" indent="0" algn="l" rtl="0">
              <a:lnSpc>
                <a:spcPct val="100000"/>
              </a:lnSpc>
              <a:spcBef>
                <a:spcPts val="0"/>
              </a:spcBef>
              <a:spcAft>
                <a:spcPts val="0"/>
              </a:spcAft>
              <a:buSzPts val="1400"/>
              <a:buNone/>
            </a:pPr>
            <a:endParaRPr dirty="0"/>
          </a:p>
        </p:txBody>
      </p:sp>
      <p:sp>
        <p:nvSpPr>
          <p:cNvPr id="183" name="Google Shape;18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Dark +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47DF0B9-8682-1E41-B564-534A1B1E824D}"/>
              </a:ext>
            </a:extLst>
          </p:cNvPr>
          <p:cNvSpPr>
            <a:spLocks noGrp="1"/>
          </p:cNvSpPr>
          <p:nvPr>
            <p:ph type="pic" sz="quarter" idx="11"/>
          </p:nvPr>
        </p:nvSpPr>
        <p:spPr>
          <a:xfrm>
            <a:off x="0" y="0"/>
            <a:ext cx="12192000" cy="6858000"/>
          </a:xfrm>
        </p:spPr>
        <p:txBody>
          <a:bodyPr/>
          <a:lstStyle/>
          <a:p>
            <a:r>
              <a:rPr lang="en-US"/>
              <a:t>Click icon to add picture</a:t>
            </a:r>
            <a:endParaRPr lang="en-GB" dirty="0"/>
          </a:p>
        </p:txBody>
      </p:sp>
      <p:sp>
        <p:nvSpPr>
          <p:cNvPr id="2" name="Title 1">
            <a:extLst>
              <a:ext uri="{FF2B5EF4-FFF2-40B4-BE49-F238E27FC236}">
                <a16:creationId xmlns:a16="http://schemas.microsoft.com/office/drawing/2014/main" id="{33A0CB96-257A-3744-9E40-DAC4CA234657}"/>
              </a:ext>
            </a:extLst>
          </p:cNvPr>
          <p:cNvSpPr>
            <a:spLocks noGrp="1"/>
          </p:cNvSpPr>
          <p:nvPr>
            <p:ph type="ctrTitle"/>
          </p:nvPr>
        </p:nvSpPr>
        <p:spPr>
          <a:xfrm>
            <a:off x="457200" y="2417762"/>
            <a:ext cx="5715000" cy="1643527"/>
          </a:xfrm>
        </p:spPr>
        <p:txBody>
          <a:bodyPr wrap="square" anchor="t" anchorCtr="0">
            <a:spAutoFit/>
          </a:bodyPr>
          <a:lstStyle>
            <a:lvl1pPr algn="l">
              <a:defRPr sz="5600" b="0" i="0">
                <a:solidFill>
                  <a:schemeClr val="bg1"/>
                </a:solidFill>
                <a:latin typeface="Gibson"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70AA739-FAAF-2E4D-BF85-75460868C0A0}"/>
              </a:ext>
            </a:extLst>
          </p:cNvPr>
          <p:cNvSpPr>
            <a:spLocks noGrp="1"/>
          </p:cNvSpPr>
          <p:nvPr>
            <p:ph type="subTitle" idx="1"/>
          </p:nvPr>
        </p:nvSpPr>
        <p:spPr>
          <a:xfrm>
            <a:off x="457200" y="4343400"/>
            <a:ext cx="5715000" cy="424732"/>
          </a:xfrm>
        </p:spPr>
        <p:txBody>
          <a:bodyPr wrap="square">
            <a:spAutoFit/>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Content Placeholder 4">
            <a:extLst>
              <a:ext uri="{FF2B5EF4-FFF2-40B4-BE49-F238E27FC236}">
                <a16:creationId xmlns:a16="http://schemas.microsoft.com/office/drawing/2014/main" id="{E99CD890-4698-294D-8039-709BB3F552C9}"/>
              </a:ext>
            </a:extLst>
          </p:cNvPr>
          <p:cNvSpPr>
            <a:spLocks noGrp="1"/>
          </p:cNvSpPr>
          <p:nvPr>
            <p:ph sz="quarter" idx="10" hasCustomPrompt="1"/>
          </p:nvPr>
        </p:nvSpPr>
        <p:spPr>
          <a:xfrm>
            <a:off x="457200" y="5486400"/>
            <a:ext cx="4572000" cy="286232"/>
          </a:xfrm>
        </p:spPr>
        <p:txBody>
          <a:bodyPr>
            <a:spAutoFit/>
          </a:bodyPr>
          <a:lstStyle>
            <a:lvl1pPr>
              <a:defRPr sz="1400" b="0" i="0" spc="300">
                <a:solidFill>
                  <a:schemeClr val="accent3"/>
                </a:solidFill>
                <a:latin typeface="Gibson" pitchFamily="2" charset="77"/>
              </a:defRPr>
            </a:lvl1pPr>
          </a:lstStyle>
          <a:p>
            <a:pPr lvl="0"/>
            <a:r>
              <a:rPr lang="en-US" dirty="0"/>
              <a:t>DATE PLACEHOLDER</a:t>
            </a:r>
          </a:p>
        </p:txBody>
      </p:sp>
      <p:pic>
        <p:nvPicPr>
          <p:cNvPr id="8" name="Picture 7">
            <a:extLst>
              <a:ext uri="{FF2B5EF4-FFF2-40B4-BE49-F238E27FC236}">
                <a16:creationId xmlns:a16="http://schemas.microsoft.com/office/drawing/2014/main" id="{67A24435-11DD-8C40-857C-EDC6F5EA66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9999" y="1238290"/>
            <a:ext cx="2514600" cy="410911"/>
          </a:xfrm>
          <a:prstGeom prst="rect">
            <a:avLst/>
          </a:prstGeom>
        </p:spPr>
      </p:pic>
    </p:spTree>
    <p:extLst>
      <p:ext uri="{BB962C8B-B14F-4D97-AF65-F5344CB8AC3E}">
        <p14:creationId xmlns:p14="http://schemas.microsoft.com/office/powerpoint/2010/main" val="3258459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hite Content + Graphic - V">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33400" y="1295400"/>
            <a:ext cx="5638800" cy="1447800"/>
          </a:xfrm>
        </p:spPr>
        <p:txBody>
          <a:bodyPr>
            <a:normAutofit/>
          </a:bodyPr>
          <a:lstStyle>
            <a:lvl1pPr algn="l">
              <a:defRPr sz="40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BF5A7A-21A2-A443-A011-6856A6064BEF}"/>
              </a:ext>
            </a:extLst>
          </p:cNvPr>
          <p:cNvSpPr>
            <a:spLocks noGrp="1"/>
          </p:cNvSpPr>
          <p:nvPr>
            <p:ph idx="1"/>
          </p:nvPr>
        </p:nvSpPr>
        <p:spPr>
          <a:xfrm>
            <a:off x="533400" y="2895600"/>
            <a:ext cx="5638800" cy="2514600"/>
          </a:xfrm>
        </p:spPr>
        <p:txBody>
          <a:bodyPr>
            <a:normAutofit/>
          </a:bodyPr>
          <a:lstStyle>
            <a:lvl1pPr marL="0" indent="0">
              <a:buNone/>
              <a:defRPr sz="2000">
                <a:solidFill>
                  <a:schemeClr val="tx1"/>
                </a:solidFill>
              </a:defRPr>
            </a:lvl1pPr>
            <a:lvl2pPr marL="800100" indent="-342900">
              <a:buFont typeface="Arial" panose="020B0604020202020204" pitchFamily="34" charset="0"/>
              <a:buChar char="•"/>
              <a:defRPr sz="2000">
                <a:solidFill>
                  <a:schemeClr val="tx1"/>
                </a:solidFill>
              </a:defRPr>
            </a:lvl2pPr>
            <a:lvl3pPr marL="1257300" indent="-342900">
              <a:buFont typeface="Arial" panose="020B0604020202020204" pitchFamily="34" charset="0"/>
              <a:buChar char="•"/>
              <a:defRPr sz="2000">
                <a:solidFill>
                  <a:schemeClr val="tx1"/>
                </a:solidFill>
              </a:defRPr>
            </a:lvl3pPr>
            <a:lvl4pPr marL="1714500" indent="-342900">
              <a:buFont typeface="Arial" panose="020B0604020202020204" pitchFamily="34" charset="0"/>
              <a:buChar char="•"/>
              <a:defRPr sz="2000">
                <a:solidFill>
                  <a:schemeClr val="tx1"/>
                </a:solidFill>
              </a:defRPr>
            </a:lvl4pPr>
            <a:lvl5pPr marL="2171700" indent="-342900">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3">
            <a:extLst>
              <a:ext uri="{FF2B5EF4-FFF2-40B4-BE49-F238E27FC236}">
                <a16:creationId xmlns:a16="http://schemas.microsoft.com/office/drawing/2014/main" id="{0AAE6360-D9B3-594C-84DD-A872D4AB3168}"/>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3" name="Slide Number Placeholder 12">
            <a:extLst>
              <a:ext uri="{FF2B5EF4-FFF2-40B4-BE49-F238E27FC236}">
                <a16:creationId xmlns:a16="http://schemas.microsoft.com/office/drawing/2014/main" id="{530A606E-50FC-A941-A9DC-D519139C8E2E}"/>
              </a:ext>
            </a:extLst>
          </p:cNvPr>
          <p:cNvSpPr>
            <a:spLocks noGrp="1"/>
          </p:cNvSpPr>
          <p:nvPr>
            <p:ph type="sldNum" sz="quarter" idx="10"/>
          </p:nvPr>
        </p:nvSpPr>
        <p:spPr>
          <a:xfrm>
            <a:off x="11201400" y="6431190"/>
            <a:ext cx="457200" cy="215444"/>
          </a:xfrm>
        </p:spPr>
        <p:txBody>
          <a:bodyPr/>
          <a:lstStyle>
            <a:lvl1pPr>
              <a:defRPr>
                <a:solidFill>
                  <a:schemeClr val="tx2"/>
                </a:solidFill>
              </a:defRPr>
            </a:lvl1pPr>
          </a:lstStyle>
          <a:p>
            <a:fld id="{43FA179E-7522-C04D-B148-6CA5DFA5CB78}" type="slidenum">
              <a:rPr lang="en-US" smtClean="0"/>
              <a:pPr/>
              <a:t>‹#›</a:t>
            </a:fld>
            <a:endParaRPr lang="en-US" dirty="0"/>
          </a:p>
        </p:txBody>
      </p:sp>
      <p:pic>
        <p:nvPicPr>
          <p:cNvPr id="12" name="Picture 11">
            <a:extLst>
              <a:ext uri="{FF2B5EF4-FFF2-40B4-BE49-F238E27FC236}">
                <a16:creationId xmlns:a16="http://schemas.microsoft.com/office/drawing/2014/main" id="{953F3DE7-5713-EB4D-BBC6-4B7D6F6463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574017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Content + Graphic">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BBF4B8-9819-A64B-AACF-C8A9D3E11BEC}"/>
              </a:ext>
            </a:extLst>
          </p:cNvPr>
          <p:cNvSpPr>
            <a:spLocks noGrp="1"/>
          </p:cNvSpPr>
          <p:nvPr>
            <p:ph type="ftr" sz="quarter" idx="10"/>
          </p:nvPr>
        </p:nvSpPr>
        <p:spPr>
          <a:xfrm>
            <a:off x="8991600" y="6431190"/>
            <a:ext cx="2286000" cy="215444"/>
          </a:xfrm>
        </p:spPr>
        <p:txBody>
          <a:bodyPr/>
          <a:lstStyle/>
          <a:p>
            <a:r>
              <a:rPr lang="en-US" dirty="0"/>
              <a:t>Confidential &amp; Proprietary    </a:t>
            </a:r>
            <a:r>
              <a:rPr lang="en-US" dirty="0">
                <a:solidFill>
                  <a:schemeClr val="accent1"/>
                </a:solidFill>
              </a:rPr>
              <a:t>|</a:t>
            </a:r>
            <a:r>
              <a:rPr lang="en-US" dirty="0"/>
              <a:t> </a:t>
            </a:r>
          </a:p>
        </p:txBody>
      </p:sp>
      <p:sp>
        <p:nvSpPr>
          <p:cNvPr id="5" name="Slide Number Placeholder 4">
            <a:extLst>
              <a:ext uri="{FF2B5EF4-FFF2-40B4-BE49-F238E27FC236}">
                <a16:creationId xmlns:a16="http://schemas.microsoft.com/office/drawing/2014/main" id="{23656F28-56FE-BA4E-9A17-A4740B73C982}"/>
              </a:ext>
            </a:extLst>
          </p:cNvPr>
          <p:cNvSpPr>
            <a:spLocks noGrp="1"/>
          </p:cNvSpPr>
          <p:nvPr>
            <p:ph type="sldNum" sz="quarter" idx="11"/>
          </p:nvPr>
        </p:nvSpPr>
        <p:spPr>
          <a:xfrm>
            <a:off x="11277600" y="6431190"/>
            <a:ext cx="381000" cy="215444"/>
          </a:xfrm>
        </p:spPr>
        <p:txBody>
          <a:bodyPr/>
          <a:lstStyle/>
          <a:p>
            <a:fld id="{43FA179E-7522-C04D-B148-6CA5DFA5CB78}" type="slidenum">
              <a:rPr lang="en-US" smtClean="0"/>
              <a:pPr/>
              <a:t>‹#›</a:t>
            </a:fld>
            <a:endParaRPr lang="en-US" dirty="0"/>
          </a:p>
        </p:txBody>
      </p:sp>
      <p:sp>
        <p:nvSpPr>
          <p:cNvPr id="11" name="Title 1">
            <a:extLst>
              <a:ext uri="{FF2B5EF4-FFF2-40B4-BE49-F238E27FC236}">
                <a16:creationId xmlns:a16="http://schemas.microsoft.com/office/drawing/2014/main" id="{20597FD6-4A8C-D34D-8531-F5F477A0344B}"/>
              </a:ext>
            </a:extLst>
          </p:cNvPr>
          <p:cNvSpPr>
            <a:spLocks noGrp="1"/>
          </p:cNvSpPr>
          <p:nvPr>
            <p:ph type="title"/>
          </p:nvPr>
        </p:nvSpPr>
        <p:spPr>
          <a:xfrm>
            <a:off x="533400" y="1295400"/>
            <a:ext cx="5638800" cy="1447800"/>
          </a:xfrm>
        </p:spPr>
        <p:txBody>
          <a:bodyPr>
            <a:normAutofit/>
          </a:bodyPr>
          <a:lstStyle>
            <a:lvl1pPr algn="l">
              <a:defRPr sz="4000">
                <a:solidFill>
                  <a:schemeClr val="bg1"/>
                </a:solidFill>
              </a:defRPr>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EED87512-5756-BC45-A0A0-251AEB97C163}"/>
              </a:ext>
            </a:extLst>
          </p:cNvPr>
          <p:cNvSpPr>
            <a:spLocks noGrp="1"/>
          </p:cNvSpPr>
          <p:nvPr>
            <p:ph idx="1"/>
          </p:nvPr>
        </p:nvSpPr>
        <p:spPr>
          <a:xfrm>
            <a:off x="533400" y="2895600"/>
            <a:ext cx="5638800" cy="2514600"/>
          </a:xfrm>
        </p:spPr>
        <p:txBody>
          <a:bodyPr>
            <a:normAutofit/>
          </a:bodyPr>
          <a:lstStyle>
            <a:lvl1pPr marL="0" indent="0">
              <a:buNone/>
              <a:defRPr sz="2000">
                <a:solidFill>
                  <a:schemeClr val="bg1"/>
                </a:solidFill>
              </a:defRPr>
            </a:lvl1pPr>
            <a:lvl2pPr marL="800100" indent="-342900">
              <a:buFont typeface="Arial" panose="020B0604020202020204" pitchFamily="34" charset="0"/>
              <a:buChar char="•"/>
              <a:defRPr sz="2000">
                <a:solidFill>
                  <a:schemeClr val="bg1"/>
                </a:solidFill>
              </a:defRPr>
            </a:lvl2pPr>
            <a:lvl3pPr marL="1257300" indent="-342900">
              <a:buFont typeface="Arial" panose="020B0604020202020204" pitchFamily="34" charset="0"/>
              <a:buChar char="•"/>
              <a:defRPr sz="2000">
                <a:solidFill>
                  <a:schemeClr val="bg1"/>
                </a:solidFill>
              </a:defRPr>
            </a:lvl3pPr>
            <a:lvl4pPr marL="1714500" indent="-342900">
              <a:buFont typeface="Arial" panose="020B0604020202020204" pitchFamily="34" charset="0"/>
              <a:buChar char="•"/>
              <a:defRPr sz="2000">
                <a:solidFill>
                  <a:schemeClr val="bg1"/>
                </a:solidFill>
              </a:defRPr>
            </a:lvl4pPr>
            <a:lvl5pPr marL="2171700" indent="-342900">
              <a:buFont typeface="Arial" panose="020B0604020202020204" pitchFamily="34" charset="0"/>
              <a:buChar cha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87A5B57A-6A56-4641-BA42-36CBE7D916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200"/>
            <a:ext cx="594360" cy="274320"/>
          </a:xfrm>
          <a:prstGeom prst="rect">
            <a:avLst/>
          </a:prstGeom>
        </p:spPr>
      </p:pic>
    </p:spTree>
    <p:extLst>
      <p:ext uri="{BB962C8B-B14F-4D97-AF65-F5344CB8AC3E}">
        <p14:creationId xmlns:p14="http://schemas.microsoft.com/office/powerpoint/2010/main" val="1865907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Title Content Left Panel - V">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BD558D-25F3-DA4B-845A-F887F34BFEE8}"/>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flipH="1">
            <a:off x="8021" y="0"/>
            <a:ext cx="7696200" cy="6858000"/>
          </a:xfrm>
          <a:prstGeom prst="rect">
            <a:avLst/>
          </a:prstGeom>
        </p:spPr>
      </p:pic>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562600" y="1295400"/>
            <a:ext cx="5943600" cy="1447800"/>
          </a:xfrm>
        </p:spPr>
        <p:txBody>
          <a:bodyPr>
            <a:normAutofit/>
          </a:bodyPr>
          <a:lstStyle>
            <a:lvl1pPr algn="l">
              <a:defRPr sz="40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BF5A7A-21A2-A443-A011-6856A6064BEF}"/>
              </a:ext>
            </a:extLst>
          </p:cNvPr>
          <p:cNvSpPr>
            <a:spLocks noGrp="1"/>
          </p:cNvSpPr>
          <p:nvPr>
            <p:ph idx="1"/>
          </p:nvPr>
        </p:nvSpPr>
        <p:spPr>
          <a:xfrm>
            <a:off x="5562600" y="2895600"/>
            <a:ext cx="5943600" cy="2743200"/>
          </a:xfrm>
        </p:spPr>
        <p:txBody>
          <a:bodyPr>
            <a:noAutofit/>
          </a:bodyPr>
          <a:lstStyle>
            <a:lvl1pPr marL="0" indent="0">
              <a:buClr>
                <a:srgbClr val="41B6E6"/>
              </a:buClr>
              <a:buFont typeface="Arial" panose="020B0604020202020204" pitchFamily="34" charset="0"/>
              <a:buNone/>
              <a:defRPr sz="2000">
                <a:solidFill>
                  <a:schemeClr val="tx1"/>
                </a:solidFill>
              </a:defRPr>
            </a:lvl1pPr>
            <a:lvl2pPr marL="742950" indent="-285750">
              <a:buClr>
                <a:srgbClr val="41B6E6"/>
              </a:buClr>
              <a:buFont typeface="Arial" panose="020B0604020202020204" pitchFamily="34" charset="0"/>
              <a:buChar char="•"/>
              <a:defRPr sz="2000">
                <a:solidFill>
                  <a:schemeClr val="tx1"/>
                </a:solidFill>
              </a:defRPr>
            </a:lvl2pPr>
            <a:lvl3pPr marL="1200150" indent="-285750">
              <a:buClr>
                <a:srgbClr val="41B6E6"/>
              </a:buClr>
              <a:buFont typeface="Arial" panose="020B0604020202020204" pitchFamily="34" charset="0"/>
              <a:buChar char="•"/>
              <a:defRPr sz="2000">
                <a:solidFill>
                  <a:schemeClr val="tx1"/>
                </a:solidFill>
              </a:defRPr>
            </a:lvl3pPr>
            <a:lvl4pPr marL="1657350" indent="-285750">
              <a:buClr>
                <a:srgbClr val="41B6E6"/>
              </a:buClr>
              <a:buFont typeface="Arial" panose="020B0604020202020204" pitchFamily="34" charset="0"/>
              <a:buChar char="•"/>
              <a:defRPr sz="2000">
                <a:solidFill>
                  <a:schemeClr val="tx1"/>
                </a:solidFill>
              </a:defRPr>
            </a:lvl4pPr>
            <a:lvl5pPr marL="2114550" indent="-285750">
              <a:buClr>
                <a:srgbClr val="41B6E6"/>
              </a:buClr>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Footer Placeholder 3">
            <a:extLst>
              <a:ext uri="{FF2B5EF4-FFF2-40B4-BE49-F238E27FC236}">
                <a16:creationId xmlns:a16="http://schemas.microsoft.com/office/drawing/2014/main" id="{F331A86C-2155-1840-91A4-3686C2D6A928}"/>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8" name="Slide Number Placeholder 12">
            <a:extLst>
              <a:ext uri="{FF2B5EF4-FFF2-40B4-BE49-F238E27FC236}">
                <a16:creationId xmlns:a16="http://schemas.microsoft.com/office/drawing/2014/main" id="{7ACB5CB6-B708-6C42-952E-64F505A18CB8}"/>
              </a:ext>
            </a:extLst>
          </p:cNvPr>
          <p:cNvSpPr>
            <a:spLocks noGrp="1"/>
          </p:cNvSpPr>
          <p:nvPr>
            <p:ph type="sldNum" sz="quarter" idx="10"/>
          </p:nvPr>
        </p:nvSpPr>
        <p:spPr>
          <a:xfrm>
            <a:off x="11201400" y="6431190"/>
            <a:ext cx="457200" cy="215444"/>
          </a:xfrm>
        </p:spPr>
        <p:txBody>
          <a:bodyPr/>
          <a:lstStyle>
            <a:lvl1pPr>
              <a:defRPr>
                <a:solidFill>
                  <a:schemeClr val="tx2"/>
                </a:solidFill>
              </a:defRPr>
            </a:lvl1pPr>
          </a:lstStyle>
          <a:p>
            <a:fld id="{43FA179E-7522-C04D-B148-6CA5DFA5CB78}" type="slidenum">
              <a:rPr lang="en-US" smtClean="0"/>
              <a:pPr/>
              <a:t>‹#›</a:t>
            </a:fld>
            <a:endParaRPr lang="en-US" dirty="0"/>
          </a:p>
        </p:txBody>
      </p:sp>
      <p:pic>
        <p:nvPicPr>
          <p:cNvPr id="10" name="Picture 9">
            <a:extLst>
              <a:ext uri="{FF2B5EF4-FFF2-40B4-BE49-F238E27FC236}">
                <a16:creationId xmlns:a16="http://schemas.microsoft.com/office/drawing/2014/main" id="{43D3CC07-F133-F247-B49B-C5F6602967F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2649511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White Title Content Left Panel - V">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562600" y="1295400"/>
            <a:ext cx="5943600" cy="1447800"/>
          </a:xfrm>
        </p:spPr>
        <p:txBody>
          <a:bodyPr>
            <a:normAutofit/>
          </a:bodyPr>
          <a:lstStyle>
            <a:lvl1pPr algn="l">
              <a:defRPr sz="40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BF5A7A-21A2-A443-A011-6856A6064BEF}"/>
              </a:ext>
            </a:extLst>
          </p:cNvPr>
          <p:cNvSpPr>
            <a:spLocks noGrp="1"/>
          </p:cNvSpPr>
          <p:nvPr>
            <p:ph idx="1"/>
          </p:nvPr>
        </p:nvSpPr>
        <p:spPr>
          <a:xfrm>
            <a:off x="5562600" y="2895600"/>
            <a:ext cx="5943600" cy="2743200"/>
          </a:xfrm>
        </p:spPr>
        <p:txBody>
          <a:bodyPr>
            <a:noAutofit/>
          </a:bodyPr>
          <a:lstStyle>
            <a:lvl1pPr marL="0" indent="0">
              <a:buClr>
                <a:srgbClr val="41B6E6"/>
              </a:buClr>
              <a:buFont typeface="Arial" panose="020B0604020202020204" pitchFamily="34" charset="0"/>
              <a:buNone/>
              <a:defRPr sz="2000">
                <a:solidFill>
                  <a:schemeClr val="tx1"/>
                </a:solidFill>
              </a:defRPr>
            </a:lvl1pPr>
            <a:lvl2pPr marL="742950" indent="-285750">
              <a:buClr>
                <a:srgbClr val="41B6E6"/>
              </a:buClr>
              <a:buFont typeface="Arial" panose="020B0604020202020204" pitchFamily="34" charset="0"/>
              <a:buChar char="•"/>
              <a:defRPr sz="2000">
                <a:solidFill>
                  <a:schemeClr val="tx1"/>
                </a:solidFill>
              </a:defRPr>
            </a:lvl2pPr>
            <a:lvl3pPr marL="1200150" indent="-285750">
              <a:buClr>
                <a:srgbClr val="41B6E6"/>
              </a:buClr>
              <a:buFont typeface="Arial" panose="020B0604020202020204" pitchFamily="34" charset="0"/>
              <a:buChar char="•"/>
              <a:defRPr sz="2000">
                <a:solidFill>
                  <a:schemeClr val="tx1"/>
                </a:solidFill>
              </a:defRPr>
            </a:lvl3pPr>
            <a:lvl4pPr marL="1657350" indent="-285750">
              <a:buClr>
                <a:srgbClr val="41B6E6"/>
              </a:buClr>
              <a:buFont typeface="Arial" panose="020B0604020202020204" pitchFamily="34" charset="0"/>
              <a:buChar char="•"/>
              <a:defRPr sz="2000">
                <a:solidFill>
                  <a:schemeClr val="tx1"/>
                </a:solidFill>
              </a:defRPr>
            </a:lvl4pPr>
            <a:lvl5pPr marL="2114550" indent="-285750">
              <a:buClr>
                <a:srgbClr val="41B6E6"/>
              </a:buClr>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Footer Placeholder 3">
            <a:extLst>
              <a:ext uri="{FF2B5EF4-FFF2-40B4-BE49-F238E27FC236}">
                <a16:creationId xmlns:a16="http://schemas.microsoft.com/office/drawing/2014/main" id="{F331A86C-2155-1840-91A4-3686C2D6A928}"/>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8" name="Slide Number Placeholder 12">
            <a:extLst>
              <a:ext uri="{FF2B5EF4-FFF2-40B4-BE49-F238E27FC236}">
                <a16:creationId xmlns:a16="http://schemas.microsoft.com/office/drawing/2014/main" id="{7ACB5CB6-B708-6C42-952E-64F505A18CB8}"/>
              </a:ext>
            </a:extLst>
          </p:cNvPr>
          <p:cNvSpPr>
            <a:spLocks noGrp="1"/>
          </p:cNvSpPr>
          <p:nvPr>
            <p:ph type="sldNum" sz="quarter" idx="10"/>
          </p:nvPr>
        </p:nvSpPr>
        <p:spPr>
          <a:xfrm>
            <a:off x="11201400" y="6431190"/>
            <a:ext cx="457200" cy="215444"/>
          </a:xfrm>
        </p:spPr>
        <p:txBody>
          <a:bodyPr/>
          <a:lstStyle>
            <a:lvl1pPr>
              <a:defRPr>
                <a:solidFill>
                  <a:schemeClr val="tx2"/>
                </a:solidFill>
              </a:defRPr>
            </a:lvl1pPr>
          </a:lstStyle>
          <a:p>
            <a:fld id="{43FA179E-7522-C04D-B148-6CA5DFA5CB78}" type="slidenum">
              <a:rPr lang="en-US" smtClean="0"/>
              <a:pPr/>
              <a:t>‹#›</a:t>
            </a:fld>
            <a:endParaRPr lang="en-US" dirty="0"/>
          </a:p>
        </p:txBody>
      </p:sp>
      <p:pic>
        <p:nvPicPr>
          <p:cNvPr id="10" name="Picture 9">
            <a:extLst>
              <a:ext uri="{FF2B5EF4-FFF2-40B4-BE49-F238E27FC236}">
                <a16:creationId xmlns:a16="http://schemas.microsoft.com/office/drawing/2014/main" id="{707DE9E0-9A16-3D4F-9E18-9A9AC3DB6B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3490545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Title Content Left Panel">
    <p:bg>
      <p:bgPr>
        <a:solidFill>
          <a:schemeClr val="tx1"/>
        </a:solidFill>
        <a:effectLst/>
      </p:bgPr>
    </p:bg>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40FC3296-6F95-2B4A-8B68-6AD542D61AE4}"/>
              </a:ext>
            </a:extLst>
          </p:cNvPr>
          <p:cNvSpPr>
            <a:spLocks noGrp="1"/>
          </p:cNvSpPr>
          <p:nvPr>
            <p:ph type="ftr" sz="quarter" idx="10"/>
          </p:nvPr>
        </p:nvSpPr>
        <p:spPr>
          <a:xfrm>
            <a:off x="8991600" y="6431190"/>
            <a:ext cx="2286000" cy="215444"/>
          </a:xfrm>
        </p:spPr>
        <p:txBody>
          <a:bodyPr/>
          <a:lstStyle/>
          <a:p>
            <a:r>
              <a:rPr lang="en-US" dirty="0"/>
              <a:t>Confidential &amp; Proprietary    </a:t>
            </a:r>
            <a:r>
              <a:rPr lang="en-US" dirty="0">
                <a:solidFill>
                  <a:schemeClr val="accent1"/>
                </a:solidFill>
              </a:rPr>
              <a:t>|</a:t>
            </a:r>
            <a:r>
              <a:rPr lang="en-US" dirty="0"/>
              <a:t> </a:t>
            </a:r>
          </a:p>
        </p:txBody>
      </p:sp>
      <p:sp>
        <p:nvSpPr>
          <p:cNvPr id="13" name="Slide Number Placeholder 4">
            <a:extLst>
              <a:ext uri="{FF2B5EF4-FFF2-40B4-BE49-F238E27FC236}">
                <a16:creationId xmlns:a16="http://schemas.microsoft.com/office/drawing/2014/main" id="{0E5CC6AF-766E-6D4A-8872-E7495FAB7FA5}"/>
              </a:ext>
            </a:extLst>
          </p:cNvPr>
          <p:cNvSpPr>
            <a:spLocks noGrp="1"/>
          </p:cNvSpPr>
          <p:nvPr>
            <p:ph type="sldNum" sz="quarter" idx="11"/>
          </p:nvPr>
        </p:nvSpPr>
        <p:spPr>
          <a:xfrm>
            <a:off x="11277600" y="6431190"/>
            <a:ext cx="381000" cy="215444"/>
          </a:xfrm>
        </p:spPr>
        <p:txBody>
          <a:bodyPr/>
          <a:lstStyle/>
          <a:p>
            <a:fld id="{43FA179E-7522-C04D-B148-6CA5DFA5CB78}" type="slidenum">
              <a:rPr lang="en-US" smtClean="0"/>
              <a:pPr/>
              <a:t>‹#›</a:t>
            </a:fld>
            <a:endParaRPr lang="en-US" dirty="0"/>
          </a:p>
        </p:txBody>
      </p:sp>
      <p:sp>
        <p:nvSpPr>
          <p:cNvPr id="15" name="Title 1">
            <a:extLst>
              <a:ext uri="{FF2B5EF4-FFF2-40B4-BE49-F238E27FC236}">
                <a16:creationId xmlns:a16="http://schemas.microsoft.com/office/drawing/2014/main" id="{5F1E126B-89AB-964B-A6AC-B02AC68DC38E}"/>
              </a:ext>
            </a:extLst>
          </p:cNvPr>
          <p:cNvSpPr>
            <a:spLocks noGrp="1"/>
          </p:cNvSpPr>
          <p:nvPr>
            <p:ph type="title"/>
          </p:nvPr>
        </p:nvSpPr>
        <p:spPr>
          <a:xfrm>
            <a:off x="5562600" y="1295400"/>
            <a:ext cx="5943600" cy="1447800"/>
          </a:xfrm>
        </p:spPr>
        <p:txBody>
          <a:bodyPr>
            <a:normAutofit/>
          </a:bodyPr>
          <a:lstStyle>
            <a:lvl1pPr algn="l">
              <a:defRPr sz="4000">
                <a:solidFill>
                  <a:schemeClr val="bg1"/>
                </a:solidFill>
              </a:defRPr>
            </a:lvl1pPr>
          </a:lstStyle>
          <a:p>
            <a:r>
              <a:rPr lang="en-US"/>
              <a:t>Click to edit Master title style</a:t>
            </a:r>
            <a:endParaRPr lang="en-US" dirty="0"/>
          </a:p>
        </p:txBody>
      </p:sp>
      <p:sp>
        <p:nvSpPr>
          <p:cNvPr id="16" name="Content Placeholder 2">
            <a:extLst>
              <a:ext uri="{FF2B5EF4-FFF2-40B4-BE49-F238E27FC236}">
                <a16:creationId xmlns:a16="http://schemas.microsoft.com/office/drawing/2014/main" id="{7D535B6C-1500-7A44-8CC7-56D3D15CFE1C}"/>
              </a:ext>
            </a:extLst>
          </p:cNvPr>
          <p:cNvSpPr>
            <a:spLocks noGrp="1"/>
          </p:cNvSpPr>
          <p:nvPr>
            <p:ph idx="1"/>
          </p:nvPr>
        </p:nvSpPr>
        <p:spPr>
          <a:xfrm>
            <a:off x="5562600" y="2895600"/>
            <a:ext cx="5943600" cy="2743200"/>
          </a:xfrm>
        </p:spPr>
        <p:txBody>
          <a:bodyPr>
            <a:noAutofit/>
          </a:bodyPr>
          <a:lstStyle>
            <a:lvl1pPr marL="0" indent="0">
              <a:buNone/>
              <a:defRPr sz="2000">
                <a:solidFill>
                  <a:schemeClr val="bg1"/>
                </a:solidFill>
              </a:defRPr>
            </a:lvl1pPr>
            <a:lvl2pPr marL="742950" indent="-28575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2000">
                <a:solidFill>
                  <a:schemeClr val="bg1"/>
                </a:solidFill>
              </a:defRPr>
            </a:lvl3pPr>
            <a:lvl4pPr marL="1657350" indent="-285750">
              <a:buFont typeface="Arial" panose="020B0604020202020204" pitchFamily="34" charset="0"/>
              <a:buChar char="•"/>
              <a:defRPr sz="2000">
                <a:solidFill>
                  <a:schemeClr val="bg1"/>
                </a:solidFill>
              </a:defRPr>
            </a:lvl4pPr>
            <a:lvl5pPr marL="2114550" indent="-285750">
              <a:buFont typeface="Arial" panose="020B0604020202020204" pitchFamily="34" charset="0"/>
              <a:buChar cha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0B89606-AEF6-5641-8682-022D2E8F94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200"/>
            <a:ext cx="594360" cy="274320"/>
          </a:xfrm>
          <a:prstGeom prst="rect">
            <a:avLst/>
          </a:prstGeom>
        </p:spPr>
      </p:pic>
    </p:spTree>
    <p:extLst>
      <p:ext uri="{BB962C8B-B14F-4D97-AF65-F5344CB8AC3E}">
        <p14:creationId xmlns:p14="http://schemas.microsoft.com/office/powerpoint/2010/main" val="1536155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Title with Image Right - V">
    <p:bg>
      <p:bgPr>
        <a:solidFill>
          <a:schemeClr val="bg1"/>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1C1C4F02-96A5-7446-AFBA-2B2C4FF551D0}"/>
              </a:ext>
            </a:extLst>
          </p:cNvPr>
          <p:cNvSpPr>
            <a:spLocks noGrp="1"/>
          </p:cNvSpPr>
          <p:nvPr>
            <p:ph type="pic" sz="quarter" idx="13"/>
          </p:nvPr>
        </p:nvSpPr>
        <p:spPr>
          <a:xfrm>
            <a:off x="5867400" y="0"/>
            <a:ext cx="6324600" cy="6858000"/>
          </a:xfrm>
          <a:custGeom>
            <a:avLst/>
            <a:gdLst>
              <a:gd name="connsiteX0" fmla="*/ 3162996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676084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6858000">
                <a:moveTo>
                  <a:pt x="3162996" y="0"/>
                </a:moveTo>
                <a:lnTo>
                  <a:pt x="6324600" y="0"/>
                </a:lnTo>
                <a:lnTo>
                  <a:pt x="6324600" y="6858000"/>
                </a:lnTo>
                <a:lnTo>
                  <a:pt x="0" y="6858000"/>
                </a:lnTo>
                <a:lnTo>
                  <a:pt x="0" y="6760848"/>
                </a:lnTo>
                <a:close/>
              </a:path>
            </a:pathLst>
          </a:custGeom>
          <a:noFill/>
        </p:spPr>
        <p:txBody>
          <a:bodyPr wrap="square" anchor="ctr">
            <a:noAutofit/>
          </a:bodyPr>
          <a:lstStyle>
            <a:lvl1pPr algn="ctr">
              <a:defRPr>
                <a:solidFill>
                  <a:schemeClr val="bg1"/>
                </a:solidFill>
              </a:defRPr>
            </a:lvl1pPr>
          </a:lstStyle>
          <a:p>
            <a:r>
              <a:rPr lang="en-US"/>
              <a:t>Click icon to add picture</a:t>
            </a:r>
            <a:endParaRPr lang="en-GB" dirty="0"/>
          </a:p>
        </p:txBody>
      </p:sp>
      <p:pic>
        <p:nvPicPr>
          <p:cNvPr id="17" name="Picture 16">
            <a:extLst>
              <a:ext uri="{FF2B5EF4-FFF2-40B4-BE49-F238E27FC236}">
                <a16:creationId xmlns:a16="http://schemas.microsoft.com/office/drawing/2014/main" id="{BF8E2678-EC1E-5345-952D-858DB8CA3793}"/>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flipH="1">
            <a:off x="8021" y="0"/>
            <a:ext cx="7696200" cy="6858000"/>
          </a:xfrm>
          <a:prstGeom prst="rect">
            <a:avLst/>
          </a:prstGeom>
        </p:spPr>
      </p:pic>
      <p:sp>
        <p:nvSpPr>
          <p:cNvPr id="13" name="Title 1">
            <a:extLst>
              <a:ext uri="{FF2B5EF4-FFF2-40B4-BE49-F238E27FC236}">
                <a16:creationId xmlns:a16="http://schemas.microsoft.com/office/drawing/2014/main" id="{27F75CD6-9B64-984D-BA7F-6CA0774DCA49}"/>
              </a:ext>
            </a:extLst>
          </p:cNvPr>
          <p:cNvSpPr>
            <a:spLocks noGrp="1"/>
          </p:cNvSpPr>
          <p:nvPr>
            <p:ph type="title"/>
          </p:nvPr>
        </p:nvSpPr>
        <p:spPr>
          <a:xfrm>
            <a:off x="533400" y="1295400"/>
            <a:ext cx="5638800" cy="1447800"/>
          </a:xfrm>
        </p:spPr>
        <p:txBody>
          <a:bodyPr>
            <a:normAutofit/>
          </a:bodyPr>
          <a:lstStyle>
            <a:lvl1pPr algn="l">
              <a:defRPr sz="4000">
                <a:solidFill>
                  <a:schemeClr val="tx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9E1A67E-C090-A248-92FA-5B890DE8FAC6}"/>
              </a:ext>
            </a:extLst>
          </p:cNvPr>
          <p:cNvSpPr>
            <a:spLocks noGrp="1"/>
          </p:cNvSpPr>
          <p:nvPr>
            <p:ph idx="1"/>
          </p:nvPr>
        </p:nvSpPr>
        <p:spPr>
          <a:xfrm>
            <a:off x="533400" y="2895600"/>
            <a:ext cx="5638800" cy="2514600"/>
          </a:xfrm>
        </p:spPr>
        <p:txBody>
          <a:bodyPr/>
          <a:lstStyle>
            <a:lvl1pPr marL="0" indent="0">
              <a:buNone/>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714500" indent="-342900">
              <a:buFont typeface="Arial" panose="020B0604020202020204" pitchFamily="34" charset="0"/>
              <a:buChar char="•"/>
              <a:defRPr>
                <a:solidFill>
                  <a:schemeClr val="tx1"/>
                </a:solidFill>
              </a:defRPr>
            </a:lvl4pPr>
            <a:lvl5pPr marL="2171700" indent="-34290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3">
            <a:extLst>
              <a:ext uri="{FF2B5EF4-FFF2-40B4-BE49-F238E27FC236}">
                <a16:creationId xmlns:a16="http://schemas.microsoft.com/office/drawing/2014/main" id="{565700CA-D952-194F-A478-91DB35817756}"/>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6" name="Slide Number Placeholder 12">
            <a:extLst>
              <a:ext uri="{FF2B5EF4-FFF2-40B4-BE49-F238E27FC236}">
                <a16:creationId xmlns:a16="http://schemas.microsoft.com/office/drawing/2014/main" id="{E2914979-98EC-0040-915E-6BA2C3986DEF}"/>
              </a:ext>
            </a:extLst>
          </p:cNvPr>
          <p:cNvSpPr>
            <a:spLocks noGrp="1"/>
          </p:cNvSpPr>
          <p:nvPr>
            <p:ph type="sldNum" sz="quarter" idx="10"/>
          </p:nvPr>
        </p:nvSpPr>
        <p:spPr>
          <a:xfrm>
            <a:off x="11201400" y="6431190"/>
            <a:ext cx="457200" cy="215444"/>
          </a:xfrm>
        </p:spPr>
        <p:txBody>
          <a:bodyPr/>
          <a:lstStyle>
            <a:lvl1pPr>
              <a:defRPr>
                <a:solidFill>
                  <a:schemeClr val="tx2"/>
                </a:solidFill>
              </a:defRPr>
            </a:lvl1pPr>
          </a:lstStyle>
          <a:p>
            <a:fld id="{43FA179E-7522-C04D-B148-6CA5DFA5CB78}" type="slidenum">
              <a:rPr lang="en-US" smtClean="0"/>
              <a:pPr/>
              <a:t>‹#›</a:t>
            </a:fld>
            <a:endParaRPr lang="en-US" dirty="0"/>
          </a:p>
        </p:txBody>
      </p:sp>
      <p:pic>
        <p:nvPicPr>
          <p:cNvPr id="12" name="Picture 11">
            <a:extLst>
              <a:ext uri="{FF2B5EF4-FFF2-40B4-BE49-F238E27FC236}">
                <a16:creationId xmlns:a16="http://schemas.microsoft.com/office/drawing/2014/main" id="{6A00E29B-71F6-F040-AA57-FE56C197B6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2082755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White Title with Image Right - V">
    <p:bg>
      <p:bgPr>
        <a:solidFill>
          <a:schemeClr val="bg1"/>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1C1C4F02-96A5-7446-AFBA-2B2C4FF551D0}"/>
              </a:ext>
            </a:extLst>
          </p:cNvPr>
          <p:cNvSpPr>
            <a:spLocks noGrp="1"/>
          </p:cNvSpPr>
          <p:nvPr>
            <p:ph type="pic" sz="quarter" idx="13"/>
          </p:nvPr>
        </p:nvSpPr>
        <p:spPr>
          <a:xfrm>
            <a:off x="5867400" y="0"/>
            <a:ext cx="6324600" cy="6858000"/>
          </a:xfrm>
          <a:custGeom>
            <a:avLst/>
            <a:gdLst>
              <a:gd name="connsiteX0" fmla="*/ 3162996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676084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6858000">
                <a:moveTo>
                  <a:pt x="3162996" y="0"/>
                </a:moveTo>
                <a:lnTo>
                  <a:pt x="6324600" y="0"/>
                </a:lnTo>
                <a:lnTo>
                  <a:pt x="6324600" y="6858000"/>
                </a:lnTo>
                <a:lnTo>
                  <a:pt x="0" y="6858000"/>
                </a:lnTo>
                <a:lnTo>
                  <a:pt x="0" y="6760848"/>
                </a:lnTo>
                <a:close/>
              </a:path>
            </a:pathLst>
          </a:custGeom>
          <a:noFill/>
        </p:spPr>
        <p:txBody>
          <a:bodyPr wrap="square" anchor="ctr">
            <a:noAutofit/>
          </a:bodyPr>
          <a:lstStyle>
            <a:lvl1pPr algn="ctr">
              <a:defRPr>
                <a:solidFill>
                  <a:schemeClr val="bg1"/>
                </a:solidFill>
              </a:defRPr>
            </a:lvl1pPr>
          </a:lstStyle>
          <a:p>
            <a:r>
              <a:rPr lang="en-US"/>
              <a:t>Click icon to add picture</a:t>
            </a:r>
            <a:endParaRPr lang="en-GB" dirty="0"/>
          </a:p>
        </p:txBody>
      </p:sp>
      <p:sp>
        <p:nvSpPr>
          <p:cNvPr id="13" name="Title 1">
            <a:extLst>
              <a:ext uri="{FF2B5EF4-FFF2-40B4-BE49-F238E27FC236}">
                <a16:creationId xmlns:a16="http://schemas.microsoft.com/office/drawing/2014/main" id="{27F75CD6-9B64-984D-BA7F-6CA0774DCA49}"/>
              </a:ext>
            </a:extLst>
          </p:cNvPr>
          <p:cNvSpPr>
            <a:spLocks noGrp="1"/>
          </p:cNvSpPr>
          <p:nvPr>
            <p:ph type="title"/>
          </p:nvPr>
        </p:nvSpPr>
        <p:spPr>
          <a:xfrm>
            <a:off x="533400" y="1295400"/>
            <a:ext cx="5638800" cy="1447800"/>
          </a:xfrm>
        </p:spPr>
        <p:txBody>
          <a:bodyPr>
            <a:normAutofit/>
          </a:bodyPr>
          <a:lstStyle>
            <a:lvl1pPr algn="l">
              <a:defRPr sz="4000">
                <a:solidFill>
                  <a:schemeClr val="tx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9E1A67E-C090-A248-92FA-5B890DE8FAC6}"/>
              </a:ext>
            </a:extLst>
          </p:cNvPr>
          <p:cNvSpPr>
            <a:spLocks noGrp="1"/>
          </p:cNvSpPr>
          <p:nvPr>
            <p:ph idx="1"/>
          </p:nvPr>
        </p:nvSpPr>
        <p:spPr>
          <a:xfrm>
            <a:off x="533400" y="2895600"/>
            <a:ext cx="5638800" cy="2514600"/>
          </a:xfrm>
        </p:spPr>
        <p:txBody>
          <a:bodyPr/>
          <a:lstStyle>
            <a:lvl1pPr marL="0" indent="0">
              <a:buNone/>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714500" indent="-342900">
              <a:buFont typeface="Arial" panose="020B0604020202020204" pitchFamily="34" charset="0"/>
              <a:buChar char="•"/>
              <a:defRPr>
                <a:solidFill>
                  <a:schemeClr val="tx1"/>
                </a:solidFill>
              </a:defRPr>
            </a:lvl4pPr>
            <a:lvl5pPr marL="2171700" indent="-34290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3">
            <a:extLst>
              <a:ext uri="{FF2B5EF4-FFF2-40B4-BE49-F238E27FC236}">
                <a16:creationId xmlns:a16="http://schemas.microsoft.com/office/drawing/2014/main" id="{565700CA-D952-194F-A478-91DB35817756}"/>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6" name="Slide Number Placeholder 12">
            <a:extLst>
              <a:ext uri="{FF2B5EF4-FFF2-40B4-BE49-F238E27FC236}">
                <a16:creationId xmlns:a16="http://schemas.microsoft.com/office/drawing/2014/main" id="{E2914979-98EC-0040-915E-6BA2C3986DEF}"/>
              </a:ext>
            </a:extLst>
          </p:cNvPr>
          <p:cNvSpPr>
            <a:spLocks noGrp="1"/>
          </p:cNvSpPr>
          <p:nvPr>
            <p:ph type="sldNum" sz="quarter" idx="10"/>
          </p:nvPr>
        </p:nvSpPr>
        <p:spPr>
          <a:xfrm>
            <a:off x="11201400" y="6431190"/>
            <a:ext cx="457200" cy="215444"/>
          </a:xfrm>
        </p:spPr>
        <p:txBody>
          <a:bodyPr/>
          <a:lstStyle>
            <a:lvl1pPr>
              <a:defRPr>
                <a:solidFill>
                  <a:schemeClr val="tx2"/>
                </a:solidFill>
              </a:defRPr>
            </a:lvl1pPr>
          </a:lstStyle>
          <a:p>
            <a:fld id="{43FA179E-7522-C04D-B148-6CA5DFA5CB78}" type="slidenum">
              <a:rPr lang="en-US" smtClean="0"/>
              <a:pPr/>
              <a:t>‹#›</a:t>
            </a:fld>
            <a:endParaRPr lang="en-US" dirty="0"/>
          </a:p>
        </p:txBody>
      </p:sp>
      <p:sp>
        <p:nvSpPr>
          <p:cNvPr id="2" name="Parallelogram 1">
            <a:extLst>
              <a:ext uri="{FF2B5EF4-FFF2-40B4-BE49-F238E27FC236}">
                <a16:creationId xmlns:a16="http://schemas.microsoft.com/office/drawing/2014/main" id="{E4D60BD3-127D-8A4A-8FD2-A89463ACA030}"/>
              </a:ext>
            </a:extLst>
          </p:cNvPr>
          <p:cNvSpPr/>
          <p:nvPr userDrawn="1"/>
        </p:nvSpPr>
        <p:spPr>
          <a:xfrm>
            <a:off x="5791200" y="0"/>
            <a:ext cx="6405937" cy="6865257"/>
          </a:xfrm>
          <a:custGeom>
            <a:avLst/>
            <a:gdLst>
              <a:gd name="connsiteX0" fmla="*/ 0 w 6400800"/>
              <a:gd name="connsiteY0" fmla="*/ 6858000 h 6858000"/>
              <a:gd name="connsiteX1" fmla="*/ 3238805 w 6400800"/>
              <a:gd name="connsiteY1" fmla="*/ 0 h 6858000"/>
              <a:gd name="connsiteX2" fmla="*/ 6400800 w 6400800"/>
              <a:gd name="connsiteY2" fmla="*/ 0 h 6858000"/>
              <a:gd name="connsiteX3" fmla="*/ 3161995 w 6400800"/>
              <a:gd name="connsiteY3" fmla="*/ 6858000 h 6858000"/>
              <a:gd name="connsiteX4" fmla="*/ 0 w 6400800"/>
              <a:gd name="connsiteY4" fmla="*/ 6858000 h 6858000"/>
              <a:gd name="connsiteX0" fmla="*/ 0 w 6405937"/>
              <a:gd name="connsiteY0" fmla="*/ 6858000 h 6865257"/>
              <a:gd name="connsiteX1" fmla="*/ 3238805 w 6405937"/>
              <a:gd name="connsiteY1" fmla="*/ 0 h 6865257"/>
              <a:gd name="connsiteX2" fmla="*/ 6400800 w 6405937"/>
              <a:gd name="connsiteY2" fmla="*/ 0 h 6865257"/>
              <a:gd name="connsiteX3" fmla="*/ 6405937 w 6405937"/>
              <a:gd name="connsiteY3" fmla="*/ 6865257 h 6865257"/>
              <a:gd name="connsiteX4" fmla="*/ 0 w 6405937"/>
              <a:gd name="connsiteY4" fmla="*/ 6858000 h 6865257"/>
              <a:gd name="connsiteX0" fmla="*/ 0 w 6405937"/>
              <a:gd name="connsiteY0" fmla="*/ 6858000 h 6865257"/>
              <a:gd name="connsiteX1" fmla="*/ 3199049 w 6405937"/>
              <a:gd name="connsiteY1" fmla="*/ 0 h 6865257"/>
              <a:gd name="connsiteX2" fmla="*/ 6400800 w 6405937"/>
              <a:gd name="connsiteY2" fmla="*/ 0 h 6865257"/>
              <a:gd name="connsiteX3" fmla="*/ 6405937 w 6405937"/>
              <a:gd name="connsiteY3" fmla="*/ 6865257 h 6865257"/>
              <a:gd name="connsiteX4" fmla="*/ 0 w 6405937"/>
              <a:gd name="connsiteY4" fmla="*/ 6858000 h 6865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5937" h="6865257">
                <a:moveTo>
                  <a:pt x="0" y="6858000"/>
                </a:moveTo>
                <a:lnTo>
                  <a:pt x="3199049" y="0"/>
                </a:lnTo>
                <a:lnTo>
                  <a:pt x="6400800" y="0"/>
                </a:lnTo>
                <a:cubicBezTo>
                  <a:pt x="6402512" y="2288419"/>
                  <a:pt x="6404225" y="4576838"/>
                  <a:pt x="6405937" y="6865257"/>
                </a:cubicBez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166CE51-07DA-644D-808A-F7A5659A25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3202573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Title with Image Righ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E80FEE-885D-FA16-3C93-CC63E0004C09}"/>
              </a:ext>
            </a:extLst>
          </p:cNvPr>
          <p:cNvPicPr>
            <a:picLocks noChangeAspect="1"/>
          </p:cNvPicPr>
          <p:nvPr userDrawn="1"/>
        </p:nvPicPr>
        <p:blipFill>
          <a:blip r:embed="rId2" cstate="email">
            <a:alphaModFix amt="68000"/>
            <a:extLst>
              <a:ext uri="{28A0092B-C50C-407E-A947-70E740481C1C}">
                <a14:useLocalDpi xmlns:a14="http://schemas.microsoft.com/office/drawing/2010/main"/>
              </a:ext>
            </a:extLst>
          </a:blip>
          <a:stretch>
            <a:fillRect/>
          </a:stretch>
        </p:blipFill>
        <p:spPr>
          <a:xfrm>
            <a:off x="0" y="-457200"/>
            <a:ext cx="12192000" cy="7315200"/>
          </a:xfrm>
          <a:prstGeom prst="rect">
            <a:avLst/>
          </a:prstGeom>
          <a:noFill/>
        </p:spPr>
      </p:pic>
      <p:sp>
        <p:nvSpPr>
          <p:cNvPr id="18" name="Picture Placeholder 17">
            <a:extLst>
              <a:ext uri="{FF2B5EF4-FFF2-40B4-BE49-F238E27FC236}">
                <a16:creationId xmlns:a16="http://schemas.microsoft.com/office/drawing/2014/main" id="{00204A3B-B296-C946-A713-141A2A255E2D}"/>
              </a:ext>
            </a:extLst>
          </p:cNvPr>
          <p:cNvSpPr>
            <a:spLocks noGrp="1"/>
          </p:cNvSpPr>
          <p:nvPr>
            <p:ph type="pic" sz="quarter" idx="13"/>
          </p:nvPr>
        </p:nvSpPr>
        <p:spPr>
          <a:xfrm>
            <a:off x="5867400" y="0"/>
            <a:ext cx="6324600" cy="6858000"/>
          </a:xfrm>
          <a:custGeom>
            <a:avLst/>
            <a:gdLst>
              <a:gd name="connsiteX0" fmla="*/ 3162996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676084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6858000">
                <a:moveTo>
                  <a:pt x="3162996" y="0"/>
                </a:moveTo>
                <a:lnTo>
                  <a:pt x="6324600" y="0"/>
                </a:lnTo>
                <a:lnTo>
                  <a:pt x="6324600" y="6858000"/>
                </a:lnTo>
                <a:lnTo>
                  <a:pt x="0" y="6858000"/>
                </a:lnTo>
                <a:lnTo>
                  <a:pt x="0" y="6760848"/>
                </a:lnTo>
                <a:close/>
              </a:path>
            </a:pathLst>
          </a:custGeom>
          <a:noFill/>
        </p:spPr>
        <p:txBody>
          <a:bodyPr wrap="square" anchor="ctr">
            <a:noAutofit/>
          </a:bodyPr>
          <a:lstStyle>
            <a:lvl1pPr algn="ctr">
              <a:defRPr>
                <a:solidFill>
                  <a:schemeClr val="bg1"/>
                </a:solidFill>
              </a:defRPr>
            </a:lvl1pPr>
          </a:lstStyle>
          <a:p>
            <a:r>
              <a:rPr lang="en-US"/>
              <a:t>Click icon to add picture</a:t>
            </a:r>
            <a:endParaRPr lang="en-GB" dirty="0"/>
          </a:p>
        </p:txBody>
      </p:sp>
      <p:sp>
        <p:nvSpPr>
          <p:cNvPr id="12" name="Footer Placeholder 3">
            <a:extLst>
              <a:ext uri="{FF2B5EF4-FFF2-40B4-BE49-F238E27FC236}">
                <a16:creationId xmlns:a16="http://schemas.microsoft.com/office/drawing/2014/main" id="{D1E77148-BC38-0C47-8858-1A26D03E8FD2}"/>
              </a:ext>
            </a:extLst>
          </p:cNvPr>
          <p:cNvSpPr>
            <a:spLocks noGrp="1"/>
          </p:cNvSpPr>
          <p:nvPr>
            <p:ph type="ftr" sz="quarter" idx="10"/>
          </p:nvPr>
        </p:nvSpPr>
        <p:spPr>
          <a:xfrm>
            <a:off x="8991600" y="6431190"/>
            <a:ext cx="2286000" cy="215444"/>
          </a:xfrm>
        </p:spPr>
        <p:txBody>
          <a:bodyPr/>
          <a:lstStyle/>
          <a:p>
            <a:r>
              <a:rPr lang="en-US" dirty="0"/>
              <a:t>Confidential &amp; Proprietary    </a:t>
            </a:r>
            <a:r>
              <a:rPr lang="en-US" dirty="0">
                <a:solidFill>
                  <a:schemeClr val="accent1"/>
                </a:solidFill>
              </a:rPr>
              <a:t>|</a:t>
            </a:r>
            <a:r>
              <a:rPr lang="en-US" dirty="0"/>
              <a:t> </a:t>
            </a:r>
          </a:p>
        </p:txBody>
      </p:sp>
      <p:sp>
        <p:nvSpPr>
          <p:cNvPr id="13" name="Slide Number Placeholder 4">
            <a:extLst>
              <a:ext uri="{FF2B5EF4-FFF2-40B4-BE49-F238E27FC236}">
                <a16:creationId xmlns:a16="http://schemas.microsoft.com/office/drawing/2014/main" id="{7A7231D4-862E-3349-9E35-79994CB54A59}"/>
              </a:ext>
            </a:extLst>
          </p:cNvPr>
          <p:cNvSpPr>
            <a:spLocks noGrp="1"/>
          </p:cNvSpPr>
          <p:nvPr>
            <p:ph type="sldNum" sz="quarter" idx="11"/>
          </p:nvPr>
        </p:nvSpPr>
        <p:spPr>
          <a:xfrm>
            <a:off x="11277600" y="6431190"/>
            <a:ext cx="381000" cy="215444"/>
          </a:xfrm>
        </p:spPr>
        <p:txBody>
          <a:bodyPr/>
          <a:lstStyle/>
          <a:p>
            <a:fld id="{43FA179E-7522-C04D-B148-6CA5DFA5CB78}" type="slidenum">
              <a:rPr lang="en-US" smtClean="0"/>
              <a:pPr/>
              <a:t>‹#›</a:t>
            </a:fld>
            <a:endParaRPr lang="en-US" dirty="0"/>
          </a:p>
        </p:txBody>
      </p:sp>
      <p:sp>
        <p:nvSpPr>
          <p:cNvPr id="15" name="Title 1">
            <a:extLst>
              <a:ext uri="{FF2B5EF4-FFF2-40B4-BE49-F238E27FC236}">
                <a16:creationId xmlns:a16="http://schemas.microsoft.com/office/drawing/2014/main" id="{4DDCCF1C-B707-FA4C-8B9C-AC4443D60F6F}"/>
              </a:ext>
            </a:extLst>
          </p:cNvPr>
          <p:cNvSpPr>
            <a:spLocks noGrp="1"/>
          </p:cNvSpPr>
          <p:nvPr>
            <p:ph type="title"/>
          </p:nvPr>
        </p:nvSpPr>
        <p:spPr>
          <a:xfrm>
            <a:off x="533400" y="1295400"/>
            <a:ext cx="5638800" cy="1447800"/>
          </a:xfrm>
        </p:spPr>
        <p:txBody>
          <a:bodyPr>
            <a:normAutofit/>
          </a:bodyPr>
          <a:lstStyle>
            <a:lvl1pPr algn="l">
              <a:defRPr sz="4000">
                <a:solidFill>
                  <a:schemeClr val="bg1"/>
                </a:solidFill>
              </a:defRPr>
            </a:lvl1pPr>
          </a:lstStyle>
          <a:p>
            <a:r>
              <a:rPr lang="en-US"/>
              <a:t>Click to edit Master title style</a:t>
            </a:r>
            <a:endParaRPr lang="en-US" dirty="0"/>
          </a:p>
        </p:txBody>
      </p:sp>
      <p:sp>
        <p:nvSpPr>
          <p:cNvPr id="16" name="Content Placeholder 2">
            <a:extLst>
              <a:ext uri="{FF2B5EF4-FFF2-40B4-BE49-F238E27FC236}">
                <a16:creationId xmlns:a16="http://schemas.microsoft.com/office/drawing/2014/main" id="{60FB0C6D-5CF8-0C43-95EB-328CD9D26AB9}"/>
              </a:ext>
            </a:extLst>
          </p:cNvPr>
          <p:cNvSpPr>
            <a:spLocks noGrp="1"/>
          </p:cNvSpPr>
          <p:nvPr>
            <p:ph idx="1"/>
          </p:nvPr>
        </p:nvSpPr>
        <p:spPr>
          <a:xfrm>
            <a:off x="533400" y="2895600"/>
            <a:ext cx="5638800" cy="2514600"/>
          </a:xfrm>
        </p:spPr>
        <p:txBody>
          <a:bodyPr/>
          <a:lstStyle>
            <a:lvl1pPr marL="0" indent="0">
              <a:buNone/>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76207C8-F38A-7747-9EB5-3CAE73B002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57200"/>
            <a:ext cx="594360" cy="274320"/>
          </a:xfrm>
          <a:prstGeom prst="rect">
            <a:avLst/>
          </a:prstGeom>
        </p:spPr>
      </p:pic>
    </p:spTree>
    <p:extLst>
      <p:ext uri="{BB962C8B-B14F-4D97-AF65-F5344CB8AC3E}">
        <p14:creationId xmlns:p14="http://schemas.microsoft.com/office/powerpoint/2010/main" val="3872851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Title Only - V">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E67C7D-97F4-D842-8139-700C08F69601}"/>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4495801" y="0"/>
            <a:ext cx="7696200" cy="6858000"/>
          </a:xfrm>
          <a:prstGeom prst="rect">
            <a:avLst/>
          </a:prstGeom>
        </p:spPr>
      </p:pic>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33400" y="1066800"/>
            <a:ext cx="11125200" cy="1066800"/>
          </a:xfrm>
        </p:spPr>
        <p:txBody>
          <a:bodyPr anchor="t" anchorCtr="0">
            <a:noAutofit/>
          </a:bodyPr>
          <a:lstStyle>
            <a:lvl1pPr algn="l">
              <a:defRPr sz="4000">
                <a:solidFill>
                  <a:schemeClr val="tx1"/>
                </a:solidFill>
              </a:defRPr>
            </a:lvl1pPr>
          </a:lstStyle>
          <a:p>
            <a:r>
              <a:rPr lang="en-US"/>
              <a:t>Click to edit Master title style</a:t>
            </a:r>
            <a:endParaRPr lang="en-US" dirty="0"/>
          </a:p>
        </p:txBody>
      </p:sp>
      <p:sp>
        <p:nvSpPr>
          <p:cNvPr id="10" name="Footer Placeholder 3">
            <a:extLst>
              <a:ext uri="{FF2B5EF4-FFF2-40B4-BE49-F238E27FC236}">
                <a16:creationId xmlns:a16="http://schemas.microsoft.com/office/drawing/2014/main" id="{0AAE6360-D9B3-594C-84DD-A872D4AB3168}"/>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3" name="Slide Number Placeholder 12">
            <a:extLst>
              <a:ext uri="{FF2B5EF4-FFF2-40B4-BE49-F238E27FC236}">
                <a16:creationId xmlns:a16="http://schemas.microsoft.com/office/drawing/2014/main" id="{530A606E-50FC-A941-A9DC-D519139C8E2E}"/>
              </a:ext>
            </a:extLst>
          </p:cNvPr>
          <p:cNvSpPr>
            <a:spLocks noGrp="1"/>
          </p:cNvSpPr>
          <p:nvPr>
            <p:ph type="sldNum" sz="quarter" idx="10"/>
          </p:nvPr>
        </p:nvSpPr>
        <p:spPr/>
        <p:txBody>
          <a:bodyPr/>
          <a:lstStyle>
            <a:lvl1pPr>
              <a:defRPr>
                <a:solidFill>
                  <a:schemeClr val="tx2"/>
                </a:solidFill>
              </a:defRPr>
            </a:lvl1pPr>
          </a:lstStyle>
          <a:p>
            <a:fld id="{43FA179E-7522-C04D-B148-6CA5DFA5CB78}" type="slidenum">
              <a:rPr lang="en-US" smtClean="0"/>
              <a:pPr/>
              <a:t>‹#›</a:t>
            </a:fld>
            <a:endParaRPr lang="en-US" dirty="0"/>
          </a:p>
        </p:txBody>
      </p:sp>
      <p:pic>
        <p:nvPicPr>
          <p:cNvPr id="8" name="Picture 7">
            <a:extLst>
              <a:ext uri="{FF2B5EF4-FFF2-40B4-BE49-F238E27FC236}">
                <a16:creationId xmlns:a16="http://schemas.microsoft.com/office/drawing/2014/main" id="{14DD1DD8-62D0-034A-856E-A61919EDA9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2926672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White Title Only - V">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33400" y="1066800"/>
            <a:ext cx="11125200" cy="1066800"/>
          </a:xfrm>
        </p:spPr>
        <p:txBody>
          <a:bodyPr anchor="t" anchorCtr="0">
            <a:noAutofit/>
          </a:bodyPr>
          <a:lstStyle>
            <a:lvl1pPr algn="l">
              <a:defRPr sz="4000">
                <a:solidFill>
                  <a:schemeClr val="tx1"/>
                </a:solidFill>
              </a:defRPr>
            </a:lvl1pPr>
          </a:lstStyle>
          <a:p>
            <a:r>
              <a:rPr lang="en-US"/>
              <a:t>Click to edit Master title style</a:t>
            </a:r>
            <a:endParaRPr lang="en-US" dirty="0"/>
          </a:p>
        </p:txBody>
      </p:sp>
      <p:sp>
        <p:nvSpPr>
          <p:cNvPr id="10" name="Footer Placeholder 3">
            <a:extLst>
              <a:ext uri="{FF2B5EF4-FFF2-40B4-BE49-F238E27FC236}">
                <a16:creationId xmlns:a16="http://schemas.microsoft.com/office/drawing/2014/main" id="{0AAE6360-D9B3-594C-84DD-A872D4AB3168}"/>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3" name="Slide Number Placeholder 12">
            <a:extLst>
              <a:ext uri="{FF2B5EF4-FFF2-40B4-BE49-F238E27FC236}">
                <a16:creationId xmlns:a16="http://schemas.microsoft.com/office/drawing/2014/main" id="{530A606E-50FC-A941-A9DC-D519139C8E2E}"/>
              </a:ext>
            </a:extLst>
          </p:cNvPr>
          <p:cNvSpPr>
            <a:spLocks noGrp="1"/>
          </p:cNvSpPr>
          <p:nvPr>
            <p:ph type="sldNum" sz="quarter" idx="10"/>
          </p:nvPr>
        </p:nvSpPr>
        <p:spPr/>
        <p:txBody>
          <a:bodyPr/>
          <a:lstStyle>
            <a:lvl1pPr>
              <a:defRPr>
                <a:solidFill>
                  <a:schemeClr val="tx2"/>
                </a:solidFill>
              </a:defRPr>
            </a:lvl1pPr>
          </a:lstStyle>
          <a:p>
            <a:fld id="{43FA179E-7522-C04D-B148-6CA5DFA5CB78}" type="slidenum">
              <a:rPr lang="en-US" smtClean="0"/>
              <a:pPr/>
              <a:t>‹#›</a:t>
            </a:fld>
            <a:endParaRPr lang="en-US" dirty="0"/>
          </a:p>
        </p:txBody>
      </p:sp>
      <p:pic>
        <p:nvPicPr>
          <p:cNvPr id="8" name="Picture 7">
            <a:extLst>
              <a:ext uri="{FF2B5EF4-FFF2-40B4-BE49-F238E27FC236}">
                <a16:creationId xmlns:a16="http://schemas.microsoft.com/office/drawing/2014/main" id="{84EEC38A-3E29-7A47-8686-D15AB98379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1383568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Header Dark + Dots IM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BA8F7B-432A-484F-8A31-2DDDD8D4D8A3}"/>
              </a:ext>
            </a:extLst>
          </p:cNvPr>
          <p:cNvPicPr>
            <a:picLocks noChangeAspect="1"/>
          </p:cNvPicPr>
          <p:nvPr userDrawn="1"/>
        </p:nvPicPr>
        <p:blipFill>
          <a:blip r:embed="rId2" cstate="email">
            <a:alphaModFix amt="68000"/>
            <a:extLst>
              <a:ext uri="{28A0092B-C50C-407E-A947-70E740481C1C}">
                <a14:useLocalDpi xmlns:a14="http://schemas.microsoft.com/office/drawing/2010/main"/>
              </a:ext>
            </a:extLst>
          </a:blip>
          <a:stretch>
            <a:fillRect/>
          </a:stretch>
        </p:blipFill>
        <p:spPr>
          <a:xfrm>
            <a:off x="0" y="-457200"/>
            <a:ext cx="12192000" cy="7315200"/>
          </a:xfrm>
          <a:prstGeom prst="rect">
            <a:avLst/>
          </a:prstGeom>
          <a:noFill/>
        </p:spPr>
      </p:pic>
      <p:sp>
        <p:nvSpPr>
          <p:cNvPr id="18" name="Picture Placeholder 17">
            <a:extLst>
              <a:ext uri="{FF2B5EF4-FFF2-40B4-BE49-F238E27FC236}">
                <a16:creationId xmlns:a16="http://schemas.microsoft.com/office/drawing/2014/main" id="{C61CCF55-5B35-D443-8E22-65E6BA4C5C40}"/>
              </a:ext>
            </a:extLst>
          </p:cNvPr>
          <p:cNvSpPr>
            <a:spLocks noGrp="1"/>
          </p:cNvSpPr>
          <p:nvPr>
            <p:ph type="pic" sz="quarter" idx="13"/>
          </p:nvPr>
        </p:nvSpPr>
        <p:spPr>
          <a:xfrm>
            <a:off x="5867400" y="0"/>
            <a:ext cx="6324600" cy="6858000"/>
          </a:xfrm>
          <a:custGeom>
            <a:avLst/>
            <a:gdLst>
              <a:gd name="connsiteX0" fmla="*/ 3162996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676084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6858000">
                <a:moveTo>
                  <a:pt x="3162996" y="0"/>
                </a:moveTo>
                <a:lnTo>
                  <a:pt x="6324600" y="0"/>
                </a:lnTo>
                <a:lnTo>
                  <a:pt x="6324600" y="6858000"/>
                </a:lnTo>
                <a:lnTo>
                  <a:pt x="0" y="6858000"/>
                </a:lnTo>
                <a:lnTo>
                  <a:pt x="0" y="6760848"/>
                </a:lnTo>
                <a:close/>
              </a:path>
            </a:pathLst>
          </a:custGeom>
        </p:spPr>
        <p:txBody>
          <a:bodyPr wrap="square" anchor="ctr">
            <a:noAutofit/>
          </a:bodyPr>
          <a:lstStyle>
            <a:lvl1pPr algn="ctr">
              <a:defRPr/>
            </a:lvl1pPr>
          </a:lstStyle>
          <a:p>
            <a:r>
              <a:rPr lang="en-US"/>
              <a:t>Click icon to add picture</a:t>
            </a:r>
            <a:endParaRPr lang="en-GB"/>
          </a:p>
        </p:txBody>
      </p:sp>
      <p:sp>
        <p:nvSpPr>
          <p:cNvPr id="4" name="Footer Placeholder 3">
            <a:extLst>
              <a:ext uri="{FF2B5EF4-FFF2-40B4-BE49-F238E27FC236}">
                <a16:creationId xmlns:a16="http://schemas.microsoft.com/office/drawing/2014/main" id="{A6BBF4B8-9819-A64B-AACF-C8A9D3E11BEC}"/>
              </a:ext>
            </a:extLst>
          </p:cNvPr>
          <p:cNvSpPr>
            <a:spLocks noGrp="1"/>
          </p:cNvSpPr>
          <p:nvPr>
            <p:ph type="ftr" sz="quarter" idx="10"/>
          </p:nvPr>
        </p:nvSpPr>
        <p:spPr>
          <a:xfrm>
            <a:off x="8991600" y="6431190"/>
            <a:ext cx="2286000" cy="215444"/>
          </a:xfrm>
        </p:spPr>
        <p:txBody>
          <a:bodyPr/>
          <a:lstStyle/>
          <a:p>
            <a:r>
              <a:rPr lang="en-US" dirty="0"/>
              <a:t>Confidential &amp; Proprietary    </a:t>
            </a:r>
            <a:r>
              <a:rPr lang="en-US" dirty="0">
                <a:solidFill>
                  <a:schemeClr val="accent1"/>
                </a:solidFill>
              </a:rPr>
              <a:t>|</a:t>
            </a:r>
            <a:r>
              <a:rPr lang="en-US" dirty="0"/>
              <a:t> </a:t>
            </a:r>
          </a:p>
        </p:txBody>
      </p:sp>
      <p:sp>
        <p:nvSpPr>
          <p:cNvPr id="5" name="Slide Number Placeholder 4">
            <a:extLst>
              <a:ext uri="{FF2B5EF4-FFF2-40B4-BE49-F238E27FC236}">
                <a16:creationId xmlns:a16="http://schemas.microsoft.com/office/drawing/2014/main" id="{23656F28-56FE-BA4E-9A17-A4740B73C982}"/>
              </a:ext>
            </a:extLst>
          </p:cNvPr>
          <p:cNvSpPr>
            <a:spLocks noGrp="1"/>
          </p:cNvSpPr>
          <p:nvPr>
            <p:ph type="sldNum" sz="quarter" idx="11"/>
          </p:nvPr>
        </p:nvSpPr>
        <p:spPr>
          <a:xfrm>
            <a:off x="11277600" y="6431190"/>
            <a:ext cx="381000" cy="215444"/>
          </a:xfrm>
        </p:spPr>
        <p:txBody>
          <a:bodyPr/>
          <a:lstStyle/>
          <a:p>
            <a:fld id="{43FA179E-7522-C04D-B148-6CA5DFA5CB78}" type="slidenum">
              <a:rPr lang="en-US" smtClean="0"/>
              <a:pPr/>
              <a:t>‹#›</a:t>
            </a:fld>
            <a:endParaRPr lang="en-US" dirty="0"/>
          </a:p>
        </p:txBody>
      </p:sp>
      <p:sp>
        <p:nvSpPr>
          <p:cNvPr id="10" name="Text Placeholder 8">
            <a:extLst>
              <a:ext uri="{FF2B5EF4-FFF2-40B4-BE49-F238E27FC236}">
                <a16:creationId xmlns:a16="http://schemas.microsoft.com/office/drawing/2014/main" id="{AFC3AFB1-1894-EE4F-967D-F8600606369A}"/>
              </a:ext>
            </a:extLst>
          </p:cNvPr>
          <p:cNvSpPr>
            <a:spLocks noGrp="1"/>
          </p:cNvSpPr>
          <p:nvPr>
            <p:ph type="body" sz="quarter" idx="12" hasCustomPrompt="1"/>
          </p:nvPr>
        </p:nvSpPr>
        <p:spPr>
          <a:xfrm>
            <a:off x="533400" y="1600200"/>
            <a:ext cx="5562600" cy="2438400"/>
          </a:xfrm>
        </p:spPr>
        <p:txBody>
          <a:bodyPr anchor="ctr">
            <a:normAutofit/>
          </a:bodyPr>
          <a:lstStyle>
            <a:lvl1pPr>
              <a:defRPr sz="5600"/>
            </a:lvl1pPr>
          </a:lstStyle>
          <a:p>
            <a:pPr lvl="0"/>
            <a:r>
              <a:rPr lang="en-US" dirty="0"/>
              <a:t>Click to edit Divider Title</a:t>
            </a:r>
            <a:endParaRPr lang="en-GB" dirty="0"/>
          </a:p>
        </p:txBody>
      </p:sp>
      <p:sp>
        <p:nvSpPr>
          <p:cNvPr id="11" name="Subtitle 2">
            <a:extLst>
              <a:ext uri="{FF2B5EF4-FFF2-40B4-BE49-F238E27FC236}">
                <a16:creationId xmlns:a16="http://schemas.microsoft.com/office/drawing/2014/main" id="{B42D1A6E-1E26-5F4C-8130-AB5EB6E6CCE3}"/>
              </a:ext>
            </a:extLst>
          </p:cNvPr>
          <p:cNvSpPr>
            <a:spLocks noGrp="1"/>
          </p:cNvSpPr>
          <p:nvPr>
            <p:ph type="subTitle" idx="1" hasCustomPrompt="1"/>
          </p:nvPr>
        </p:nvSpPr>
        <p:spPr>
          <a:xfrm>
            <a:off x="533400" y="4343400"/>
            <a:ext cx="5562600" cy="424732"/>
          </a:xfrm>
        </p:spPr>
        <p:txBody>
          <a:bodyPr wrap="square">
            <a:spAutoFit/>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pic>
        <p:nvPicPr>
          <p:cNvPr id="9" name="Picture 8">
            <a:extLst>
              <a:ext uri="{FF2B5EF4-FFF2-40B4-BE49-F238E27FC236}">
                <a16:creationId xmlns:a16="http://schemas.microsoft.com/office/drawing/2014/main" id="{C7260B28-0C29-564B-8EBD-B9E9F20F22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57200"/>
            <a:ext cx="594360" cy="274320"/>
          </a:xfrm>
          <a:prstGeom prst="rect">
            <a:avLst/>
          </a:prstGeom>
        </p:spPr>
      </p:pic>
    </p:spTree>
    <p:extLst>
      <p:ext uri="{BB962C8B-B14F-4D97-AF65-F5344CB8AC3E}">
        <p14:creationId xmlns:p14="http://schemas.microsoft.com/office/powerpoint/2010/main" val="2441908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BBF4B8-9819-A64B-AACF-C8A9D3E11BEC}"/>
              </a:ext>
            </a:extLst>
          </p:cNvPr>
          <p:cNvSpPr>
            <a:spLocks noGrp="1"/>
          </p:cNvSpPr>
          <p:nvPr>
            <p:ph type="ftr" sz="quarter" idx="10"/>
          </p:nvPr>
        </p:nvSpPr>
        <p:spPr>
          <a:xfrm>
            <a:off x="8991600" y="6431190"/>
            <a:ext cx="2286000" cy="215444"/>
          </a:xfrm>
        </p:spPr>
        <p:txBody>
          <a:bodyPr/>
          <a:lstStyle/>
          <a:p>
            <a:r>
              <a:rPr lang="en-US" dirty="0"/>
              <a:t>Confidential &amp; Proprietary    </a:t>
            </a:r>
            <a:r>
              <a:rPr lang="en-US" dirty="0">
                <a:solidFill>
                  <a:schemeClr val="accent1"/>
                </a:solidFill>
              </a:rPr>
              <a:t>|</a:t>
            </a:r>
            <a:r>
              <a:rPr lang="en-US" dirty="0"/>
              <a:t> </a:t>
            </a:r>
          </a:p>
        </p:txBody>
      </p:sp>
      <p:sp>
        <p:nvSpPr>
          <p:cNvPr id="5" name="Slide Number Placeholder 4">
            <a:extLst>
              <a:ext uri="{FF2B5EF4-FFF2-40B4-BE49-F238E27FC236}">
                <a16:creationId xmlns:a16="http://schemas.microsoft.com/office/drawing/2014/main" id="{23656F28-56FE-BA4E-9A17-A4740B73C982}"/>
              </a:ext>
            </a:extLst>
          </p:cNvPr>
          <p:cNvSpPr>
            <a:spLocks noGrp="1"/>
          </p:cNvSpPr>
          <p:nvPr>
            <p:ph type="sldNum" sz="quarter" idx="11"/>
          </p:nvPr>
        </p:nvSpPr>
        <p:spPr>
          <a:xfrm>
            <a:off x="11277600" y="6431190"/>
            <a:ext cx="381000" cy="215444"/>
          </a:xfrm>
        </p:spPr>
        <p:txBody>
          <a:bodyPr/>
          <a:lstStyle/>
          <a:p>
            <a:fld id="{43FA179E-7522-C04D-B148-6CA5DFA5CB78}" type="slidenum">
              <a:rPr lang="en-US" smtClean="0"/>
              <a:pPr/>
              <a:t>‹#›</a:t>
            </a:fld>
            <a:endParaRPr lang="en-US" dirty="0"/>
          </a:p>
        </p:txBody>
      </p:sp>
      <p:sp>
        <p:nvSpPr>
          <p:cNvPr id="7" name="Title 1">
            <a:extLst>
              <a:ext uri="{FF2B5EF4-FFF2-40B4-BE49-F238E27FC236}">
                <a16:creationId xmlns:a16="http://schemas.microsoft.com/office/drawing/2014/main" id="{B5FB8688-0C59-7C41-9E34-8A65CECD169B}"/>
              </a:ext>
            </a:extLst>
          </p:cNvPr>
          <p:cNvSpPr>
            <a:spLocks noGrp="1"/>
          </p:cNvSpPr>
          <p:nvPr>
            <p:ph type="title"/>
          </p:nvPr>
        </p:nvSpPr>
        <p:spPr>
          <a:xfrm>
            <a:off x="533400" y="1066800"/>
            <a:ext cx="11125200" cy="1066800"/>
          </a:xfrm>
        </p:spPr>
        <p:txBody>
          <a:bodyPr anchor="t" anchorCtr="0">
            <a:noAutofit/>
          </a:bodyPr>
          <a:lstStyle>
            <a:lvl1pPr algn="l">
              <a:defRPr sz="40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1C62BE-53D9-1A44-AD22-2F55628690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200"/>
            <a:ext cx="594360" cy="274320"/>
          </a:xfrm>
          <a:prstGeom prst="rect">
            <a:avLst/>
          </a:prstGeom>
        </p:spPr>
      </p:pic>
    </p:spTree>
    <p:extLst>
      <p:ext uri="{BB962C8B-B14F-4D97-AF65-F5344CB8AC3E}">
        <p14:creationId xmlns:p14="http://schemas.microsoft.com/office/powerpoint/2010/main" val="4273886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Title Only Centered - V">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569B78-96C1-A844-9995-100BBEACAA3F}"/>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4495801" y="0"/>
            <a:ext cx="7696200" cy="6858000"/>
          </a:xfrm>
          <a:prstGeom prst="rect">
            <a:avLst/>
          </a:prstGeom>
        </p:spPr>
      </p:pic>
      <p:sp>
        <p:nvSpPr>
          <p:cNvPr id="14" name="Title 1">
            <a:extLst>
              <a:ext uri="{FF2B5EF4-FFF2-40B4-BE49-F238E27FC236}">
                <a16:creationId xmlns:a16="http://schemas.microsoft.com/office/drawing/2014/main" id="{FD22C01B-E08C-0E4B-B4EB-37DA8E1C486A}"/>
              </a:ext>
            </a:extLst>
          </p:cNvPr>
          <p:cNvSpPr>
            <a:spLocks noGrp="1"/>
          </p:cNvSpPr>
          <p:nvPr>
            <p:ph type="title"/>
          </p:nvPr>
        </p:nvSpPr>
        <p:spPr>
          <a:xfrm>
            <a:off x="533400" y="1066800"/>
            <a:ext cx="11125200" cy="1066800"/>
          </a:xfrm>
        </p:spPr>
        <p:txBody>
          <a:bodyPr anchor="t" anchorCtr="0">
            <a:noAutofit/>
          </a:bodyPr>
          <a:lstStyle>
            <a:lvl1pPr algn="ctr">
              <a:defRPr sz="4000">
                <a:solidFill>
                  <a:schemeClr val="tx1"/>
                </a:solidFill>
              </a:defRPr>
            </a:lvl1pPr>
          </a:lstStyle>
          <a:p>
            <a:r>
              <a:rPr lang="en-US"/>
              <a:t>Click to edit Master title style</a:t>
            </a:r>
            <a:endParaRPr lang="en-US" dirty="0"/>
          </a:p>
        </p:txBody>
      </p:sp>
      <p:sp>
        <p:nvSpPr>
          <p:cNvPr id="16" name="Footer Placeholder 3">
            <a:extLst>
              <a:ext uri="{FF2B5EF4-FFF2-40B4-BE49-F238E27FC236}">
                <a16:creationId xmlns:a16="http://schemas.microsoft.com/office/drawing/2014/main" id="{14EC8725-04C8-F143-BE3B-0DA225E1E807}"/>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7" name="Slide Number Placeholder 12">
            <a:extLst>
              <a:ext uri="{FF2B5EF4-FFF2-40B4-BE49-F238E27FC236}">
                <a16:creationId xmlns:a16="http://schemas.microsoft.com/office/drawing/2014/main" id="{883C3C20-94E8-F74F-A809-0897EE3D0185}"/>
              </a:ext>
            </a:extLst>
          </p:cNvPr>
          <p:cNvSpPr>
            <a:spLocks noGrp="1"/>
          </p:cNvSpPr>
          <p:nvPr>
            <p:ph type="sldNum" sz="quarter" idx="10"/>
          </p:nvPr>
        </p:nvSpPr>
        <p:spPr>
          <a:xfrm>
            <a:off x="11201400" y="6431190"/>
            <a:ext cx="457200" cy="215444"/>
          </a:xfrm>
        </p:spPr>
        <p:txBody>
          <a:bodyPr/>
          <a:lstStyle>
            <a:lvl1pPr>
              <a:defRPr>
                <a:solidFill>
                  <a:schemeClr val="tx2"/>
                </a:solidFill>
              </a:defRPr>
            </a:lvl1pPr>
          </a:lstStyle>
          <a:p>
            <a:fld id="{43FA179E-7522-C04D-B148-6CA5DFA5CB78}" type="slidenum">
              <a:rPr lang="en-US" smtClean="0"/>
              <a:pPr/>
              <a:t>‹#›</a:t>
            </a:fld>
            <a:endParaRPr lang="en-US" dirty="0"/>
          </a:p>
        </p:txBody>
      </p:sp>
      <p:pic>
        <p:nvPicPr>
          <p:cNvPr id="8" name="Picture 7">
            <a:extLst>
              <a:ext uri="{FF2B5EF4-FFF2-40B4-BE49-F238E27FC236}">
                <a16:creationId xmlns:a16="http://schemas.microsoft.com/office/drawing/2014/main" id="{E740E86D-7716-234E-AF7C-9402A11211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3879166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Title Only Centere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BBF4B8-9819-A64B-AACF-C8A9D3E11BEC}"/>
              </a:ext>
            </a:extLst>
          </p:cNvPr>
          <p:cNvSpPr>
            <a:spLocks noGrp="1"/>
          </p:cNvSpPr>
          <p:nvPr>
            <p:ph type="ftr" sz="quarter" idx="10"/>
          </p:nvPr>
        </p:nvSpPr>
        <p:spPr>
          <a:xfrm>
            <a:off x="8991600" y="6431190"/>
            <a:ext cx="2286000" cy="215444"/>
          </a:xfrm>
        </p:spPr>
        <p:txBody>
          <a:bodyPr/>
          <a:lstStyle/>
          <a:p>
            <a:r>
              <a:rPr lang="en-US" dirty="0"/>
              <a:t>Confidential &amp; Proprietary    </a:t>
            </a:r>
            <a:r>
              <a:rPr lang="en-US" dirty="0">
                <a:solidFill>
                  <a:schemeClr val="accent1"/>
                </a:solidFill>
              </a:rPr>
              <a:t>|</a:t>
            </a:r>
            <a:r>
              <a:rPr lang="en-US" dirty="0"/>
              <a:t> </a:t>
            </a:r>
          </a:p>
        </p:txBody>
      </p:sp>
      <p:sp>
        <p:nvSpPr>
          <p:cNvPr id="5" name="Slide Number Placeholder 4">
            <a:extLst>
              <a:ext uri="{FF2B5EF4-FFF2-40B4-BE49-F238E27FC236}">
                <a16:creationId xmlns:a16="http://schemas.microsoft.com/office/drawing/2014/main" id="{23656F28-56FE-BA4E-9A17-A4740B73C982}"/>
              </a:ext>
            </a:extLst>
          </p:cNvPr>
          <p:cNvSpPr>
            <a:spLocks noGrp="1"/>
          </p:cNvSpPr>
          <p:nvPr>
            <p:ph type="sldNum" sz="quarter" idx="11"/>
          </p:nvPr>
        </p:nvSpPr>
        <p:spPr>
          <a:xfrm>
            <a:off x="11277600" y="6431190"/>
            <a:ext cx="381000" cy="215444"/>
          </a:xfrm>
        </p:spPr>
        <p:txBody>
          <a:bodyPr/>
          <a:lstStyle/>
          <a:p>
            <a:fld id="{43FA179E-7522-C04D-B148-6CA5DFA5CB78}" type="slidenum">
              <a:rPr lang="en-US" smtClean="0"/>
              <a:pPr/>
              <a:t>‹#›</a:t>
            </a:fld>
            <a:endParaRPr lang="en-US" dirty="0"/>
          </a:p>
        </p:txBody>
      </p:sp>
      <p:sp>
        <p:nvSpPr>
          <p:cNvPr id="7" name="Title 1">
            <a:extLst>
              <a:ext uri="{FF2B5EF4-FFF2-40B4-BE49-F238E27FC236}">
                <a16:creationId xmlns:a16="http://schemas.microsoft.com/office/drawing/2014/main" id="{B5FB8688-0C59-7C41-9E34-8A65CECD169B}"/>
              </a:ext>
            </a:extLst>
          </p:cNvPr>
          <p:cNvSpPr>
            <a:spLocks noGrp="1"/>
          </p:cNvSpPr>
          <p:nvPr>
            <p:ph type="title"/>
          </p:nvPr>
        </p:nvSpPr>
        <p:spPr>
          <a:xfrm>
            <a:off x="533400" y="1066800"/>
            <a:ext cx="11125200" cy="1066800"/>
          </a:xfrm>
        </p:spPr>
        <p:txBody>
          <a:bodyPr anchor="t" anchorCtr="0">
            <a:noAutofit/>
          </a:bodyPr>
          <a:lstStyle>
            <a:lvl1pPr algn="ctr">
              <a:defRPr sz="40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B5E5A4B1-51FA-0A46-B73E-D08EB243FC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200"/>
            <a:ext cx="594360" cy="274320"/>
          </a:xfrm>
          <a:prstGeom prst="rect">
            <a:avLst/>
          </a:prstGeom>
        </p:spPr>
      </p:pic>
    </p:spTree>
    <p:extLst>
      <p:ext uri="{BB962C8B-B14F-4D97-AF65-F5344CB8AC3E}">
        <p14:creationId xmlns:p14="http://schemas.microsoft.com/office/powerpoint/2010/main" val="2721911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Blank - V">
    <p:bg>
      <p:bgPr>
        <a:solidFill>
          <a:schemeClr val="bg1"/>
        </a:solidFill>
        <a:effectLst/>
      </p:bgPr>
    </p:bg>
    <p:spTree>
      <p:nvGrpSpPr>
        <p:cNvPr id="1" name=""/>
        <p:cNvGrpSpPr/>
        <p:nvPr/>
      </p:nvGrpSpPr>
      <p:grpSpPr>
        <a:xfrm>
          <a:off x="0" y="0"/>
          <a:ext cx="0" cy="0"/>
          <a:chOff x="0" y="0"/>
          <a:chExt cx="0" cy="0"/>
        </a:xfrm>
      </p:grpSpPr>
      <p:sp>
        <p:nvSpPr>
          <p:cNvPr id="12" name="Footer Placeholder 3">
            <a:extLst>
              <a:ext uri="{FF2B5EF4-FFF2-40B4-BE49-F238E27FC236}">
                <a16:creationId xmlns:a16="http://schemas.microsoft.com/office/drawing/2014/main" id="{7C88AEE1-EC4F-8448-94AF-38CD477AC95E}"/>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5" name="Slide Number Placeholder 12">
            <a:extLst>
              <a:ext uri="{FF2B5EF4-FFF2-40B4-BE49-F238E27FC236}">
                <a16:creationId xmlns:a16="http://schemas.microsoft.com/office/drawing/2014/main" id="{4263DF94-36A6-8946-AE45-6E65BE18BDB3}"/>
              </a:ext>
            </a:extLst>
          </p:cNvPr>
          <p:cNvSpPr>
            <a:spLocks noGrp="1"/>
          </p:cNvSpPr>
          <p:nvPr>
            <p:ph type="sldNum" sz="quarter" idx="10"/>
          </p:nvPr>
        </p:nvSpPr>
        <p:spPr>
          <a:xfrm>
            <a:off x="11201400" y="6431190"/>
            <a:ext cx="457200" cy="215444"/>
          </a:xfrm>
        </p:spPr>
        <p:txBody>
          <a:bodyPr/>
          <a:lstStyle>
            <a:lvl1pPr>
              <a:defRPr>
                <a:solidFill>
                  <a:schemeClr val="tx2"/>
                </a:solidFill>
              </a:defRPr>
            </a:lvl1pPr>
          </a:lstStyle>
          <a:p>
            <a:fld id="{43FA179E-7522-C04D-B148-6CA5DFA5CB78}" type="slidenum">
              <a:rPr lang="en-US" smtClean="0"/>
              <a:pPr/>
              <a:t>‹#›</a:t>
            </a:fld>
            <a:endParaRPr lang="en-US" dirty="0"/>
          </a:p>
        </p:txBody>
      </p:sp>
      <p:pic>
        <p:nvPicPr>
          <p:cNvPr id="19" name="Picture 18">
            <a:extLst>
              <a:ext uri="{FF2B5EF4-FFF2-40B4-BE49-F238E27FC236}">
                <a16:creationId xmlns:a16="http://schemas.microsoft.com/office/drawing/2014/main" id="{D362E902-5395-1F48-A07F-3C7ECAF58D32}"/>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4495801" y="0"/>
            <a:ext cx="7696200" cy="6858000"/>
          </a:xfrm>
          <a:prstGeom prst="rect">
            <a:avLst/>
          </a:prstGeom>
        </p:spPr>
      </p:pic>
      <p:pic>
        <p:nvPicPr>
          <p:cNvPr id="7" name="Picture 6">
            <a:extLst>
              <a:ext uri="{FF2B5EF4-FFF2-40B4-BE49-F238E27FC236}">
                <a16:creationId xmlns:a16="http://schemas.microsoft.com/office/drawing/2014/main" id="{D995BDC0-9248-F546-8C7D-310D992425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326303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 Blank ">
    <p:bg>
      <p:bgPr>
        <a:solidFill>
          <a:schemeClr val="tx1"/>
        </a:solidFill>
        <a:effectLst/>
      </p:bgPr>
    </p:bg>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530A606E-50FC-A941-A9DC-D519139C8E2E}"/>
              </a:ext>
            </a:extLst>
          </p:cNvPr>
          <p:cNvSpPr>
            <a:spLocks noGrp="1"/>
          </p:cNvSpPr>
          <p:nvPr>
            <p:ph type="sldNum" sz="quarter" idx="10"/>
          </p:nvPr>
        </p:nvSpPr>
        <p:spPr/>
        <p:txBody>
          <a:bodyPr/>
          <a:lstStyle>
            <a:lvl1pPr>
              <a:defRPr>
                <a:solidFill>
                  <a:schemeClr val="tx1"/>
                </a:solidFill>
              </a:defRPr>
            </a:lvl1pPr>
          </a:lstStyle>
          <a:p>
            <a:fld id="{43FA179E-7522-C04D-B148-6CA5DFA5CB78}" type="slidenum">
              <a:rPr lang="en-US" smtClean="0"/>
              <a:pPr/>
              <a:t>‹#›</a:t>
            </a:fld>
            <a:endParaRPr lang="en-US" dirty="0"/>
          </a:p>
        </p:txBody>
      </p:sp>
      <p:sp>
        <p:nvSpPr>
          <p:cNvPr id="12" name="Footer Placeholder 3">
            <a:extLst>
              <a:ext uri="{FF2B5EF4-FFF2-40B4-BE49-F238E27FC236}">
                <a16:creationId xmlns:a16="http://schemas.microsoft.com/office/drawing/2014/main" id="{DFD97006-5C9F-6247-86C7-8259121C4239}"/>
              </a:ext>
            </a:extLst>
          </p:cNvPr>
          <p:cNvSpPr>
            <a:spLocks noGrp="1"/>
          </p:cNvSpPr>
          <p:nvPr>
            <p:ph type="ftr" sz="quarter" idx="11"/>
          </p:nvPr>
        </p:nvSpPr>
        <p:spPr>
          <a:xfrm>
            <a:off x="8991600" y="6431190"/>
            <a:ext cx="2286000" cy="215444"/>
          </a:xfrm>
          <a:noFill/>
        </p:spPr>
        <p:txBody>
          <a:bodyPr/>
          <a:lstStyle/>
          <a:p>
            <a:r>
              <a:rPr lang="en-US" dirty="0"/>
              <a:t>Confidential &amp; Proprietary    </a:t>
            </a:r>
            <a:r>
              <a:rPr lang="en-US" dirty="0">
                <a:solidFill>
                  <a:schemeClr val="accent1"/>
                </a:solidFill>
              </a:rPr>
              <a:t>|</a:t>
            </a:r>
            <a:r>
              <a:rPr lang="en-US" dirty="0"/>
              <a:t> </a:t>
            </a:r>
          </a:p>
        </p:txBody>
      </p:sp>
      <p:sp>
        <p:nvSpPr>
          <p:cNvPr id="15" name="Slide Number Placeholder 4">
            <a:extLst>
              <a:ext uri="{FF2B5EF4-FFF2-40B4-BE49-F238E27FC236}">
                <a16:creationId xmlns:a16="http://schemas.microsoft.com/office/drawing/2014/main" id="{833866C4-08BA-3A43-9DC0-5772659DB41B}"/>
              </a:ext>
            </a:extLst>
          </p:cNvPr>
          <p:cNvSpPr txBox="1">
            <a:spLocks/>
          </p:cNvSpPr>
          <p:nvPr userDrawn="1"/>
        </p:nvSpPr>
        <p:spPr>
          <a:xfrm>
            <a:off x="11277600" y="6431190"/>
            <a:ext cx="381000" cy="215444"/>
          </a:xfrm>
          <a:prstGeom prst="rect">
            <a:avLst/>
          </a:prstGeom>
          <a:noFill/>
        </p:spPr>
        <p:txBody>
          <a:bodyPr vert="horz" wrap="square" lIns="91440" tIns="45720" rIns="91440" bIns="45720" rtlCol="0" anchor="ctr">
            <a:spAutoFit/>
          </a:bodyPr>
          <a:lstStyle>
            <a:defPPr>
              <a:defRPr lang="en-US"/>
            </a:defPPr>
            <a:lvl1pPr marL="0" algn="r" defTabSz="914400" rtl="0" eaLnBrk="1" latinLnBrk="0" hangingPunct="1">
              <a:defRPr sz="800" b="0" i="0" kern="1200">
                <a:solidFill>
                  <a:schemeClr val="bg2">
                    <a:lumMod val="75000"/>
                  </a:schemeClr>
                </a:solidFill>
                <a:latin typeface="Gibson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FA179E-7522-C04D-B148-6CA5DFA5CB78}" type="slidenum">
              <a:rPr lang="en-US" smtClean="0"/>
              <a:pPr/>
              <a:t>‹#›</a:t>
            </a:fld>
            <a:endParaRPr lang="en-US" dirty="0"/>
          </a:p>
        </p:txBody>
      </p:sp>
      <p:pic>
        <p:nvPicPr>
          <p:cNvPr id="6" name="Picture 5">
            <a:extLst>
              <a:ext uri="{FF2B5EF4-FFF2-40B4-BE49-F238E27FC236}">
                <a16:creationId xmlns:a16="http://schemas.microsoft.com/office/drawing/2014/main" id="{6522F7C2-99A9-6D46-AD90-8E957EB6EA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200"/>
            <a:ext cx="594360" cy="274320"/>
          </a:xfrm>
          <a:prstGeom prst="rect">
            <a:avLst/>
          </a:prstGeom>
        </p:spPr>
      </p:pic>
    </p:spTree>
    <p:extLst>
      <p:ext uri="{BB962C8B-B14F-4D97-AF65-F5344CB8AC3E}">
        <p14:creationId xmlns:p14="http://schemas.microsoft.com/office/powerpoint/2010/main" val="1808474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Dark + Dots">
    <p:bg>
      <p:bgPr>
        <a:solidFill>
          <a:srgbClr val="0E1A2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0CB96-257A-3744-9E40-DAC4CA234657}"/>
              </a:ext>
            </a:extLst>
          </p:cNvPr>
          <p:cNvSpPr>
            <a:spLocks noGrp="1"/>
          </p:cNvSpPr>
          <p:nvPr>
            <p:ph type="ctrTitle" hasCustomPrompt="1"/>
          </p:nvPr>
        </p:nvSpPr>
        <p:spPr>
          <a:xfrm>
            <a:off x="3429000" y="2971800"/>
            <a:ext cx="5334000" cy="867930"/>
          </a:xfrm>
        </p:spPr>
        <p:txBody>
          <a:bodyPr wrap="square" anchor="ctr" anchorCtr="0">
            <a:spAutoFit/>
          </a:bodyPr>
          <a:lstStyle>
            <a:lvl1pPr algn="ctr">
              <a:defRPr sz="5600" b="0" i="0">
                <a:solidFill>
                  <a:schemeClr val="bg1"/>
                </a:solidFill>
                <a:latin typeface="Gibson Light" pitchFamily="2" charset="77"/>
              </a:defRPr>
            </a:lvl1pPr>
          </a:lstStyle>
          <a:p>
            <a:r>
              <a:rPr lang="en-US" dirty="0"/>
              <a:t>Thank You!</a:t>
            </a:r>
          </a:p>
        </p:txBody>
      </p:sp>
      <p:pic>
        <p:nvPicPr>
          <p:cNvPr id="5" name="Picture 4">
            <a:extLst>
              <a:ext uri="{FF2B5EF4-FFF2-40B4-BE49-F238E27FC236}">
                <a16:creationId xmlns:a16="http://schemas.microsoft.com/office/drawing/2014/main" id="{1C453BB8-2657-FD48-A97D-390D8BD476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43500" y="1914474"/>
            <a:ext cx="1905000" cy="311297"/>
          </a:xfrm>
          <a:prstGeom prst="rect">
            <a:avLst/>
          </a:prstGeom>
        </p:spPr>
      </p:pic>
      <p:sp>
        <p:nvSpPr>
          <p:cNvPr id="6" name="Subtitle 2">
            <a:extLst>
              <a:ext uri="{FF2B5EF4-FFF2-40B4-BE49-F238E27FC236}">
                <a16:creationId xmlns:a16="http://schemas.microsoft.com/office/drawing/2014/main" id="{74F8B9E5-382B-1D4C-85B8-75DCCA3F05D2}"/>
              </a:ext>
            </a:extLst>
          </p:cNvPr>
          <p:cNvSpPr txBox="1">
            <a:spLocks/>
          </p:cNvSpPr>
          <p:nvPr userDrawn="1"/>
        </p:nvSpPr>
        <p:spPr>
          <a:xfrm>
            <a:off x="3429000" y="4267200"/>
            <a:ext cx="5334000" cy="258532"/>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spcAft>
                <a:spcPts val="500"/>
              </a:spcAft>
              <a:buFont typeface="Arial" panose="020B0604020202020204" pitchFamily="34" charset="0"/>
              <a:buNone/>
              <a:defRPr lang="en-MX" sz="1200" b="0" i="0" kern="1200" smtClean="0">
                <a:solidFill>
                  <a:schemeClr val="bg1"/>
                </a:solidFill>
                <a:effectLst/>
                <a:latin typeface="Gibson" pitchFamily="2" charset="77"/>
                <a:ea typeface="+mn-ea"/>
                <a:cs typeface="+mn-cs"/>
              </a:defRPr>
            </a:lvl1pPr>
            <a:lvl2pPr marL="457200" indent="0" algn="ctr" defTabSz="914400" rtl="0" eaLnBrk="1" latinLnBrk="0" hangingPunct="1">
              <a:lnSpc>
                <a:spcPct val="90000"/>
              </a:lnSpc>
              <a:spcBef>
                <a:spcPts val="500"/>
              </a:spcBef>
              <a:spcAft>
                <a:spcPts val="500"/>
              </a:spcAft>
              <a:buFont typeface="Arial" panose="020B0604020202020204" pitchFamily="34" charset="0"/>
              <a:buNone/>
              <a:defRPr sz="2000" b="0" i="0" kern="1200">
                <a:solidFill>
                  <a:schemeClr val="bg1"/>
                </a:solidFill>
                <a:latin typeface="Gibson Light" pitchFamily="2" charset="77"/>
                <a:ea typeface="+mn-ea"/>
                <a:cs typeface="+mn-cs"/>
              </a:defRPr>
            </a:lvl2pPr>
            <a:lvl3pPr marL="914400" indent="0" algn="ctr" defTabSz="914400" rtl="0" eaLnBrk="1" latinLnBrk="0" hangingPunct="1">
              <a:lnSpc>
                <a:spcPct val="90000"/>
              </a:lnSpc>
              <a:spcBef>
                <a:spcPts val="500"/>
              </a:spcBef>
              <a:spcAft>
                <a:spcPts val="500"/>
              </a:spcAft>
              <a:buFont typeface="Arial" panose="020B0604020202020204" pitchFamily="34" charset="0"/>
              <a:buNone/>
              <a:defRPr sz="1800" b="0" i="0" kern="1200">
                <a:solidFill>
                  <a:schemeClr val="bg1"/>
                </a:solidFill>
                <a:latin typeface="Gibson Light" pitchFamily="2" charset="77"/>
                <a:ea typeface="+mn-ea"/>
                <a:cs typeface="+mn-cs"/>
              </a:defRPr>
            </a:lvl3pPr>
            <a:lvl4pPr marL="1371600" indent="0" algn="ctr" defTabSz="914400" rtl="0" eaLnBrk="1" latinLnBrk="0" hangingPunct="1">
              <a:lnSpc>
                <a:spcPct val="90000"/>
              </a:lnSpc>
              <a:spcBef>
                <a:spcPts val="500"/>
              </a:spcBef>
              <a:spcAft>
                <a:spcPts val="500"/>
              </a:spcAft>
              <a:buFont typeface="Arial" panose="020B0604020202020204" pitchFamily="34" charset="0"/>
              <a:buNone/>
              <a:defRPr sz="1600" b="0" i="0" kern="1200">
                <a:solidFill>
                  <a:schemeClr val="bg1"/>
                </a:solidFill>
                <a:latin typeface="Gibson Light" pitchFamily="2" charset="77"/>
                <a:ea typeface="+mn-ea"/>
                <a:cs typeface="+mn-cs"/>
              </a:defRPr>
            </a:lvl4pPr>
            <a:lvl5pPr marL="1828800" indent="0" algn="ctr" defTabSz="914400" rtl="0" eaLnBrk="1" latinLnBrk="0" hangingPunct="1">
              <a:lnSpc>
                <a:spcPct val="90000"/>
              </a:lnSpc>
              <a:spcBef>
                <a:spcPts val="500"/>
              </a:spcBef>
              <a:spcAft>
                <a:spcPts val="500"/>
              </a:spcAft>
              <a:buFont typeface="Arial" panose="020B0604020202020204" pitchFamily="34" charset="0"/>
              <a:buNone/>
              <a:defRPr sz="1600" b="0" i="0" kern="1200">
                <a:solidFill>
                  <a:schemeClr val="bg1"/>
                </a:solidFill>
                <a:latin typeface="Gibson Ligh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MX" b="0" i="0" spc="300" dirty="0">
                <a:solidFill>
                  <a:schemeClr val="accent1"/>
                </a:solidFill>
                <a:effectLst/>
                <a:latin typeface="Gibson" pitchFamily="2" charset="77"/>
              </a:rPr>
              <a:t>+</a:t>
            </a:r>
            <a:r>
              <a:rPr lang="en-MX" b="0" i="0" spc="300" dirty="0">
                <a:solidFill>
                  <a:srgbClr val="FFFFFF"/>
                </a:solidFill>
                <a:effectLst/>
                <a:latin typeface="Gibson" pitchFamily="2" charset="77"/>
              </a:rPr>
              <a:t>1 </a:t>
            </a:r>
            <a:r>
              <a:rPr lang="en-MX" b="0" i="0" spc="300" dirty="0">
                <a:solidFill>
                  <a:schemeClr val="accent1"/>
                </a:solidFill>
                <a:effectLst/>
                <a:latin typeface="Gibson" pitchFamily="2" charset="77"/>
              </a:rPr>
              <a:t>(</a:t>
            </a:r>
            <a:r>
              <a:rPr lang="en-MX" b="0" i="0" spc="300" dirty="0">
                <a:solidFill>
                  <a:srgbClr val="FFFFFF"/>
                </a:solidFill>
                <a:effectLst/>
                <a:latin typeface="Gibson" pitchFamily="2" charset="77"/>
              </a:rPr>
              <a:t>408</a:t>
            </a:r>
            <a:r>
              <a:rPr lang="en-MX" b="0" i="0" spc="300" dirty="0">
                <a:solidFill>
                  <a:schemeClr val="accent1"/>
                </a:solidFill>
                <a:effectLst/>
                <a:latin typeface="Gibson" pitchFamily="2" charset="77"/>
              </a:rPr>
              <a:t>)</a:t>
            </a:r>
            <a:r>
              <a:rPr lang="en-MX" b="0" i="0" spc="300" dirty="0">
                <a:solidFill>
                  <a:srgbClr val="FFFFFF"/>
                </a:solidFill>
                <a:effectLst/>
                <a:latin typeface="Gibson" pitchFamily="2" charset="77"/>
              </a:rPr>
              <a:t> 610</a:t>
            </a:r>
            <a:r>
              <a:rPr lang="en-MX" b="0" i="0" spc="300" dirty="0">
                <a:solidFill>
                  <a:schemeClr val="accent1"/>
                </a:solidFill>
                <a:effectLst/>
                <a:latin typeface="Gibson" pitchFamily="2" charset="77"/>
              </a:rPr>
              <a:t>-</a:t>
            </a:r>
            <a:r>
              <a:rPr lang="en-MX" b="0" i="0" spc="300" dirty="0">
                <a:solidFill>
                  <a:srgbClr val="FFFFFF"/>
                </a:solidFill>
                <a:effectLst/>
                <a:latin typeface="Gibson" pitchFamily="2" charset="77"/>
              </a:rPr>
              <a:t>3915</a:t>
            </a:r>
            <a:endParaRPr lang="en-US" spc="300" dirty="0"/>
          </a:p>
        </p:txBody>
      </p:sp>
      <p:sp>
        <p:nvSpPr>
          <p:cNvPr id="8" name="Subtitle 2">
            <a:extLst>
              <a:ext uri="{FF2B5EF4-FFF2-40B4-BE49-F238E27FC236}">
                <a16:creationId xmlns:a16="http://schemas.microsoft.com/office/drawing/2014/main" id="{AFD12022-4E05-DA41-AAA7-01FB196926BA}"/>
              </a:ext>
            </a:extLst>
          </p:cNvPr>
          <p:cNvSpPr txBox="1">
            <a:spLocks/>
          </p:cNvSpPr>
          <p:nvPr userDrawn="1"/>
        </p:nvSpPr>
        <p:spPr>
          <a:xfrm>
            <a:off x="3429000" y="4648200"/>
            <a:ext cx="5334000" cy="783291"/>
          </a:xfrm>
          <a:prstGeom prst="rect">
            <a:avLst/>
          </a:prstGeom>
        </p:spPr>
        <p:txBody>
          <a:bodyPr vert="horz" wrap="square" lIns="91440" tIns="45720" rIns="91440" bIns="45720" rtlCol="0">
            <a:spAutoFit/>
          </a:bodyPr>
          <a:lstStyle>
            <a:lvl1pPr marL="0" marR="0" indent="0" algn="ctr" defTabSz="914400" rtl="0" eaLnBrk="1" fontAlgn="auto" latinLnBrk="0" hangingPunct="1">
              <a:lnSpc>
                <a:spcPct val="90000"/>
              </a:lnSpc>
              <a:spcBef>
                <a:spcPts val="1000"/>
              </a:spcBef>
              <a:spcAft>
                <a:spcPts val="500"/>
              </a:spcAft>
              <a:buClrTx/>
              <a:buSzTx/>
              <a:buFont typeface="Arial" panose="020B0604020202020204" pitchFamily="34" charset="0"/>
              <a:buNone/>
              <a:tabLst/>
              <a:defRPr lang="en-MX" sz="1200" b="0" i="0" kern="1200" smtClean="0">
                <a:solidFill>
                  <a:schemeClr val="accent1"/>
                </a:solidFill>
                <a:effectLst/>
                <a:latin typeface="Gibson" pitchFamily="2" charset="77"/>
                <a:ea typeface="+mn-ea"/>
                <a:cs typeface="+mn-cs"/>
              </a:defRPr>
            </a:lvl1pPr>
            <a:lvl2pPr marL="457200" indent="0" algn="ctr" defTabSz="914400" rtl="0" eaLnBrk="1" latinLnBrk="0" hangingPunct="1">
              <a:lnSpc>
                <a:spcPct val="90000"/>
              </a:lnSpc>
              <a:spcBef>
                <a:spcPts val="500"/>
              </a:spcBef>
              <a:spcAft>
                <a:spcPts val="500"/>
              </a:spcAft>
              <a:buFont typeface="Arial" panose="020B0604020202020204" pitchFamily="34" charset="0"/>
              <a:buNone/>
              <a:defRPr sz="2000" b="0" i="0" kern="1200">
                <a:solidFill>
                  <a:schemeClr val="bg1"/>
                </a:solidFill>
                <a:latin typeface="Gibson Light" pitchFamily="2" charset="77"/>
                <a:ea typeface="+mn-ea"/>
                <a:cs typeface="+mn-cs"/>
              </a:defRPr>
            </a:lvl2pPr>
            <a:lvl3pPr marL="914400" indent="0" algn="ctr" defTabSz="914400" rtl="0" eaLnBrk="1" latinLnBrk="0" hangingPunct="1">
              <a:lnSpc>
                <a:spcPct val="90000"/>
              </a:lnSpc>
              <a:spcBef>
                <a:spcPts val="500"/>
              </a:spcBef>
              <a:spcAft>
                <a:spcPts val="500"/>
              </a:spcAft>
              <a:buFont typeface="Arial" panose="020B0604020202020204" pitchFamily="34" charset="0"/>
              <a:buNone/>
              <a:defRPr sz="1800" b="0" i="0" kern="1200">
                <a:solidFill>
                  <a:schemeClr val="bg1"/>
                </a:solidFill>
                <a:latin typeface="Gibson Light" pitchFamily="2" charset="77"/>
                <a:ea typeface="+mn-ea"/>
                <a:cs typeface="+mn-cs"/>
              </a:defRPr>
            </a:lvl3pPr>
            <a:lvl4pPr marL="1371600" indent="0" algn="ctr" defTabSz="914400" rtl="0" eaLnBrk="1" latinLnBrk="0" hangingPunct="1">
              <a:lnSpc>
                <a:spcPct val="90000"/>
              </a:lnSpc>
              <a:spcBef>
                <a:spcPts val="500"/>
              </a:spcBef>
              <a:spcAft>
                <a:spcPts val="500"/>
              </a:spcAft>
              <a:buFont typeface="Arial" panose="020B0604020202020204" pitchFamily="34" charset="0"/>
              <a:buNone/>
              <a:defRPr sz="1600" b="0" i="0" kern="1200">
                <a:solidFill>
                  <a:schemeClr val="bg1"/>
                </a:solidFill>
                <a:latin typeface="Gibson Light" pitchFamily="2" charset="77"/>
                <a:ea typeface="+mn-ea"/>
                <a:cs typeface="+mn-cs"/>
              </a:defRPr>
            </a:lvl4pPr>
            <a:lvl5pPr marL="1828800" indent="0" algn="ctr" defTabSz="914400" rtl="0" eaLnBrk="1" latinLnBrk="0" hangingPunct="1">
              <a:lnSpc>
                <a:spcPct val="90000"/>
              </a:lnSpc>
              <a:spcBef>
                <a:spcPts val="500"/>
              </a:spcBef>
              <a:spcAft>
                <a:spcPts val="500"/>
              </a:spcAft>
              <a:buFont typeface="Arial" panose="020B0604020202020204" pitchFamily="34" charset="0"/>
              <a:buNone/>
              <a:defRPr sz="1600" b="0" i="0" kern="1200">
                <a:solidFill>
                  <a:schemeClr val="bg1"/>
                </a:solidFill>
                <a:latin typeface="Gibson Ligh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info@velo3d.com</a:t>
            </a:r>
          </a:p>
          <a:p>
            <a:r>
              <a:rPr lang="en-US" dirty="0">
                <a:solidFill>
                  <a:srgbClr val="FFFFFF"/>
                </a:solidFill>
              </a:rPr>
              <a:t>511 Division St.</a:t>
            </a:r>
            <a:br>
              <a:rPr lang="en-US" dirty="0"/>
            </a:br>
            <a:r>
              <a:rPr lang="en-US" dirty="0">
                <a:solidFill>
                  <a:srgbClr val="FFFFFF"/>
                </a:solidFill>
              </a:rPr>
              <a:t>Campbell, CA 95008</a:t>
            </a:r>
          </a:p>
        </p:txBody>
      </p:sp>
      <p:pic>
        <p:nvPicPr>
          <p:cNvPr id="7" name="Picture 6">
            <a:extLst>
              <a:ext uri="{FF2B5EF4-FFF2-40B4-BE49-F238E27FC236}">
                <a16:creationId xmlns:a16="http://schemas.microsoft.com/office/drawing/2014/main" id="{8A32575D-26A8-EC48-8016-B376033E06E2}"/>
              </a:ext>
            </a:extLst>
          </p:cNvPr>
          <p:cNvPicPr>
            <a:picLocks noChangeAspect="1"/>
          </p:cNvPicPr>
          <p:nvPr userDrawn="1"/>
        </p:nvPicPr>
        <p:blipFill>
          <a:blip r:embed="rId3" cstate="email">
            <a:alphaModFix amt="68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Tree>
    <p:extLst>
      <p:ext uri="{BB962C8B-B14F-4D97-AF65-F5344CB8AC3E}">
        <p14:creationId xmlns:p14="http://schemas.microsoft.com/office/powerpoint/2010/main" val="4293292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White Content + Graphic">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C871BA-2217-284F-98C5-9C46A23BEA10}"/>
              </a:ext>
            </a:extLst>
          </p:cNvPr>
          <p:cNvPicPr>
            <a:picLocks noChangeAspect="1"/>
          </p:cNvPicPr>
          <p:nvPr userDrawn="1"/>
        </p:nvPicPr>
        <p:blipFill>
          <a:blip r:embed="rId2" cstate="email">
            <a:alphaModFix amt="85000"/>
            <a:extLst>
              <a:ext uri="{28A0092B-C50C-407E-A947-70E740481C1C}">
                <a14:useLocalDpi xmlns:a14="http://schemas.microsoft.com/office/drawing/2010/main"/>
              </a:ext>
            </a:extLst>
          </a:blip>
          <a:stretch>
            <a:fillRect/>
          </a:stretch>
        </p:blipFill>
        <p:spPr>
          <a:xfrm>
            <a:off x="0" y="4572000"/>
            <a:ext cx="3819646" cy="2286000"/>
          </a:xfrm>
          <a:prstGeom prst="rect">
            <a:avLst/>
          </a:prstGeom>
        </p:spPr>
      </p:pic>
      <p:pic>
        <p:nvPicPr>
          <p:cNvPr id="16" name="Picture 15">
            <a:extLst>
              <a:ext uri="{FF2B5EF4-FFF2-40B4-BE49-F238E27FC236}">
                <a16:creationId xmlns:a16="http://schemas.microsoft.com/office/drawing/2014/main" id="{98F20160-4845-124A-BE09-53D1EB36FB7A}"/>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tretch>
            <a:fillRect/>
          </a:stretch>
        </p:blipFill>
        <p:spPr>
          <a:xfrm>
            <a:off x="8372354" y="0"/>
            <a:ext cx="3819646" cy="2286000"/>
          </a:xfrm>
          <a:prstGeom prst="rect">
            <a:avLst/>
          </a:prstGeom>
        </p:spPr>
      </p:pic>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33400" y="1295400"/>
            <a:ext cx="5638800" cy="1447800"/>
          </a:xfrm>
        </p:spPr>
        <p:txBody>
          <a:bodyPr>
            <a:normAutofit/>
          </a:bodyPr>
          <a:lstStyle>
            <a:lvl1pPr algn="l">
              <a:defRPr sz="40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4BF5A7A-21A2-A443-A011-6856A6064BEF}"/>
              </a:ext>
            </a:extLst>
          </p:cNvPr>
          <p:cNvSpPr>
            <a:spLocks noGrp="1"/>
          </p:cNvSpPr>
          <p:nvPr>
            <p:ph idx="1"/>
          </p:nvPr>
        </p:nvSpPr>
        <p:spPr>
          <a:xfrm>
            <a:off x="533400" y="2895600"/>
            <a:ext cx="5638800" cy="2514600"/>
          </a:xfrm>
        </p:spPr>
        <p:txBody>
          <a:bodyPr/>
          <a:lstStyle>
            <a:lvl1pPr marL="0" indent="0">
              <a:buNone/>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714500" indent="-342900">
              <a:buFont typeface="Arial" panose="020B0604020202020204" pitchFamily="34" charset="0"/>
              <a:buChar char="•"/>
              <a:defRPr>
                <a:solidFill>
                  <a:schemeClr val="tx1"/>
                </a:solidFill>
              </a:defRPr>
            </a:lvl4pPr>
            <a:lvl5pPr marL="2171700" indent="-342900">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0AAE6360-D9B3-594C-84DD-A872D4AB3168}"/>
              </a:ext>
            </a:extLst>
          </p:cNvPr>
          <p:cNvSpPr>
            <a:spLocks noGrp="1"/>
          </p:cNvSpPr>
          <p:nvPr>
            <p:ph type="ftr" sz="quarter" idx="3"/>
          </p:nvPr>
        </p:nvSpPr>
        <p:spPr>
          <a:xfrm>
            <a:off x="9144000" y="6490156"/>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3" name="Slide Number Placeholder 12">
            <a:extLst>
              <a:ext uri="{FF2B5EF4-FFF2-40B4-BE49-F238E27FC236}">
                <a16:creationId xmlns:a16="http://schemas.microsoft.com/office/drawing/2014/main" id="{530A606E-50FC-A941-A9DC-D519139C8E2E}"/>
              </a:ext>
            </a:extLst>
          </p:cNvPr>
          <p:cNvSpPr>
            <a:spLocks noGrp="1"/>
          </p:cNvSpPr>
          <p:nvPr>
            <p:ph type="sldNum" sz="quarter" idx="10"/>
          </p:nvPr>
        </p:nvSpPr>
        <p:spPr>
          <a:xfrm>
            <a:off x="11353800" y="6490156"/>
            <a:ext cx="457200" cy="215444"/>
          </a:xfrm>
        </p:spPr>
        <p:txBody>
          <a:bodyPr/>
          <a:lstStyle>
            <a:lvl1pPr algn="l">
              <a:defRPr>
                <a:solidFill>
                  <a:schemeClr val="tx2"/>
                </a:solidFill>
              </a:defRPr>
            </a:lvl1pPr>
          </a:lstStyle>
          <a:p>
            <a:fld id="{43FA179E-7522-C04D-B148-6CA5DFA5CB78}" type="slidenum">
              <a:rPr lang="en-US" smtClean="0"/>
              <a:pPr/>
              <a:t>‹#›</a:t>
            </a:fld>
            <a:endParaRPr lang="en-US" dirty="0"/>
          </a:p>
        </p:txBody>
      </p:sp>
      <p:pic>
        <p:nvPicPr>
          <p:cNvPr id="4" name="Picture 3">
            <a:extLst>
              <a:ext uri="{FF2B5EF4-FFF2-40B4-BE49-F238E27FC236}">
                <a16:creationId xmlns:a16="http://schemas.microsoft.com/office/drawing/2014/main" id="{564A1F79-BE4B-DEE0-69E8-7553DC029A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2494858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HIS ONE TITLE ONLY">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54D04C-A4C3-8935-1101-53DDD1242F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2093786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Header Dark + Do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9D43DD-D755-D649-A331-0B72DD4382AF}"/>
              </a:ext>
            </a:extLst>
          </p:cNvPr>
          <p:cNvPicPr>
            <a:picLocks noChangeAspect="1"/>
          </p:cNvPicPr>
          <p:nvPr userDrawn="1"/>
        </p:nvPicPr>
        <p:blipFill>
          <a:blip r:embed="rId2" cstate="email">
            <a:alphaModFix amt="68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4" name="Footer Placeholder 3">
            <a:extLst>
              <a:ext uri="{FF2B5EF4-FFF2-40B4-BE49-F238E27FC236}">
                <a16:creationId xmlns:a16="http://schemas.microsoft.com/office/drawing/2014/main" id="{A6BBF4B8-9819-A64B-AACF-C8A9D3E11BEC}"/>
              </a:ext>
            </a:extLst>
          </p:cNvPr>
          <p:cNvSpPr>
            <a:spLocks noGrp="1"/>
          </p:cNvSpPr>
          <p:nvPr>
            <p:ph type="ftr" sz="quarter" idx="10"/>
          </p:nvPr>
        </p:nvSpPr>
        <p:spPr>
          <a:xfrm>
            <a:off x="8991600" y="6431190"/>
            <a:ext cx="2286000" cy="215444"/>
          </a:xfrm>
        </p:spPr>
        <p:txBody>
          <a:bodyPr/>
          <a:lstStyle/>
          <a:p>
            <a:r>
              <a:rPr lang="en-US" dirty="0"/>
              <a:t>Confidential &amp; Proprietary    </a:t>
            </a:r>
            <a:r>
              <a:rPr lang="en-US" dirty="0">
                <a:solidFill>
                  <a:schemeClr val="accent1"/>
                </a:solidFill>
              </a:rPr>
              <a:t>|</a:t>
            </a:r>
            <a:r>
              <a:rPr lang="en-US" dirty="0"/>
              <a:t> </a:t>
            </a:r>
          </a:p>
        </p:txBody>
      </p:sp>
      <p:sp>
        <p:nvSpPr>
          <p:cNvPr id="2" name="Title 1">
            <a:extLst>
              <a:ext uri="{FF2B5EF4-FFF2-40B4-BE49-F238E27FC236}">
                <a16:creationId xmlns:a16="http://schemas.microsoft.com/office/drawing/2014/main" id="{33A0CB96-257A-3744-9E40-DAC4CA234657}"/>
              </a:ext>
            </a:extLst>
          </p:cNvPr>
          <p:cNvSpPr>
            <a:spLocks noGrp="1"/>
          </p:cNvSpPr>
          <p:nvPr>
            <p:ph type="ctrTitle" hasCustomPrompt="1"/>
          </p:nvPr>
        </p:nvSpPr>
        <p:spPr>
          <a:xfrm>
            <a:off x="533400" y="2362200"/>
            <a:ext cx="11125200" cy="1524000"/>
          </a:xfrm>
        </p:spPr>
        <p:txBody>
          <a:bodyPr wrap="square" anchor="ctr" anchorCtr="1">
            <a:normAutofit/>
          </a:bodyPr>
          <a:lstStyle>
            <a:lvl1pPr algn="l">
              <a:defRPr sz="5600" b="0" i="0">
                <a:solidFill>
                  <a:schemeClr val="bg1"/>
                </a:solidFill>
                <a:latin typeface="Gibson Light" pitchFamily="2" charset="77"/>
              </a:defRPr>
            </a:lvl1pPr>
          </a:lstStyle>
          <a:p>
            <a:r>
              <a:rPr lang="en-US" dirty="0"/>
              <a:t>Click to edit Divider title</a:t>
            </a:r>
          </a:p>
        </p:txBody>
      </p:sp>
      <p:sp>
        <p:nvSpPr>
          <p:cNvPr id="5" name="Slide Number Placeholder 4">
            <a:extLst>
              <a:ext uri="{FF2B5EF4-FFF2-40B4-BE49-F238E27FC236}">
                <a16:creationId xmlns:a16="http://schemas.microsoft.com/office/drawing/2014/main" id="{23656F28-56FE-BA4E-9A17-A4740B73C982}"/>
              </a:ext>
            </a:extLst>
          </p:cNvPr>
          <p:cNvSpPr>
            <a:spLocks noGrp="1"/>
          </p:cNvSpPr>
          <p:nvPr>
            <p:ph type="sldNum" sz="quarter" idx="11"/>
          </p:nvPr>
        </p:nvSpPr>
        <p:spPr>
          <a:xfrm>
            <a:off x="11201400" y="6431190"/>
            <a:ext cx="381000" cy="215444"/>
          </a:xfrm>
        </p:spPr>
        <p:txBody>
          <a:bodyPr/>
          <a:lstStyle>
            <a:lvl1pPr algn="l">
              <a:defRPr/>
            </a:lvl1pPr>
          </a:lstStyle>
          <a:p>
            <a:endParaRPr lang="en-US" dirty="0"/>
          </a:p>
        </p:txBody>
      </p:sp>
      <p:sp>
        <p:nvSpPr>
          <p:cNvPr id="11" name="Subtitle 2">
            <a:extLst>
              <a:ext uri="{FF2B5EF4-FFF2-40B4-BE49-F238E27FC236}">
                <a16:creationId xmlns:a16="http://schemas.microsoft.com/office/drawing/2014/main" id="{42F836BB-72A5-444B-89CD-698B04302FDB}"/>
              </a:ext>
            </a:extLst>
          </p:cNvPr>
          <p:cNvSpPr>
            <a:spLocks noGrp="1"/>
          </p:cNvSpPr>
          <p:nvPr>
            <p:ph type="subTitle" idx="1" hasCustomPrompt="1"/>
          </p:nvPr>
        </p:nvSpPr>
        <p:spPr>
          <a:xfrm>
            <a:off x="3314700" y="4191000"/>
            <a:ext cx="5562600" cy="424732"/>
          </a:xfrm>
        </p:spPr>
        <p:txBody>
          <a:bodyPr wrap="square">
            <a:spAutoFit/>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pic>
        <p:nvPicPr>
          <p:cNvPr id="6" name="Picture 5">
            <a:extLst>
              <a:ext uri="{FF2B5EF4-FFF2-40B4-BE49-F238E27FC236}">
                <a16:creationId xmlns:a16="http://schemas.microsoft.com/office/drawing/2014/main" id="{9ABB6FEE-6B8C-3FE4-5667-7EFE2A78AB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57200"/>
            <a:ext cx="594360" cy="274320"/>
          </a:xfrm>
          <a:prstGeom prst="rect">
            <a:avLst/>
          </a:prstGeom>
        </p:spPr>
      </p:pic>
    </p:spTree>
    <p:extLst>
      <p:ext uri="{BB962C8B-B14F-4D97-AF65-F5344CB8AC3E}">
        <p14:creationId xmlns:p14="http://schemas.microsoft.com/office/powerpoint/2010/main" val="3831592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White Title with Image Right">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E6693EB-6C74-114A-AB4F-875083D455E8}"/>
              </a:ext>
            </a:extLst>
          </p:cNvPr>
          <p:cNvSpPr>
            <a:spLocks noGrp="1"/>
          </p:cNvSpPr>
          <p:nvPr>
            <p:ph type="pic" sz="quarter" idx="13"/>
          </p:nvPr>
        </p:nvSpPr>
        <p:spPr>
          <a:xfrm>
            <a:off x="5867400" y="0"/>
            <a:ext cx="6324600" cy="6858000"/>
          </a:xfrm>
          <a:custGeom>
            <a:avLst/>
            <a:gdLst>
              <a:gd name="connsiteX0" fmla="*/ 3162996 w 6324600"/>
              <a:gd name="connsiteY0" fmla="*/ 0 h 6858000"/>
              <a:gd name="connsiteX1" fmla="*/ 6324600 w 6324600"/>
              <a:gd name="connsiteY1" fmla="*/ 0 h 6858000"/>
              <a:gd name="connsiteX2" fmla="*/ 6324600 w 6324600"/>
              <a:gd name="connsiteY2" fmla="*/ 6858000 h 6858000"/>
              <a:gd name="connsiteX3" fmla="*/ 0 w 6324600"/>
              <a:gd name="connsiteY3" fmla="*/ 6858000 h 6858000"/>
              <a:gd name="connsiteX4" fmla="*/ 0 w 6324600"/>
              <a:gd name="connsiteY4" fmla="*/ 676084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6858000">
                <a:moveTo>
                  <a:pt x="3162996" y="0"/>
                </a:moveTo>
                <a:lnTo>
                  <a:pt x="6324600" y="0"/>
                </a:lnTo>
                <a:lnTo>
                  <a:pt x="6324600" y="6858000"/>
                </a:lnTo>
                <a:lnTo>
                  <a:pt x="0" y="6858000"/>
                </a:lnTo>
                <a:lnTo>
                  <a:pt x="0" y="6760848"/>
                </a:lnTo>
                <a:close/>
              </a:path>
            </a:pathLst>
          </a:custGeom>
          <a:noFill/>
        </p:spPr>
        <p:txBody>
          <a:bodyPr wrap="square" anchor="ctr">
            <a:noAutofit/>
          </a:bodyPr>
          <a:lstStyle>
            <a:lvl1pPr algn="ctr">
              <a:defRPr>
                <a:solidFill>
                  <a:schemeClr val="bg1"/>
                </a:solidFill>
              </a:defRPr>
            </a:lvl1pPr>
          </a:lstStyle>
          <a:p>
            <a:r>
              <a:rPr lang="en-US"/>
              <a:t>Click icon to add picture</a:t>
            </a:r>
            <a:endParaRPr lang="en-GB" dirty="0"/>
          </a:p>
        </p:txBody>
      </p:sp>
      <p:sp>
        <p:nvSpPr>
          <p:cNvPr id="12" name="Title 1">
            <a:extLst>
              <a:ext uri="{FF2B5EF4-FFF2-40B4-BE49-F238E27FC236}">
                <a16:creationId xmlns:a16="http://schemas.microsoft.com/office/drawing/2014/main" id="{868DDF54-2BDF-BA47-BA49-11BF7595D166}"/>
              </a:ext>
            </a:extLst>
          </p:cNvPr>
          <p:cNvSpPr>
            <a:spLocks noGrp="1"/>
          </p:cNvSpPr>
          <p:nvPr>
            <p:ph type="title"/>
          </p:nvPr>
        </p:nvSpPr>
        <p:spPr>
          <a:xfrm>
            <a:off x="533400" y="1295400"/>
            <a:ext cx="5638800" cy="1447800"/>
          </a:xfrm>
        </p:spPr>
        <p:txBody>
          <a:bodyPr>
            <a:normAutofit/>
          </a:bodyPr>
          <a:lstStyle>
            <a:lvl1pPr algn="l">
              <a:defRPr sz="4000">
                <a:solidFill>
                  <a:schemeClr val="tx1"/>
                </a:solidFill>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28617B5C-0B3D-534E-8082-3291989E65E2}"/>
              </a:ext>
            </a:extLst>
          </p:cNvPr>
          <p:cNvSpPr>
            <a:spLocks noGrp="1"/>
          </p:cNvSpPr>
          <p:nvPr>
            <p:ph idx="1"/>
          </p:nvPr>
        </p:nvSpPr>
        <p:spPr>
          <a:xfrm>
            <a:off x="533400" y="2895600"/>
            <a:ext cx="5638800" cy="2514600"/>
          </a:xfrm>
        </p:spPr>
        <p:txBody>
          <a:bodyPr/>
          <a:lstStyle>
            <a:lvl1pPr marL="0" indent="0">
              <a:buNone/>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714500" indent="-342900">
              <a:buFont typeface="Arial" panose="020B0604020202020204" pitchFamily="34" charset="0"/>
              <a:buChar char="•"/>
              <a:defRPr>
                <a:solidFill>
                  <a:schemeClr val="tx1"/>
                </a:solidFill>
              </a:defRPr>
            </a:lvl4pPr>
            <a:lvl5pPr marL="2171700" indent="-34290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3">
            <a:extLst>
              <a:ext uri="{FF2B5EF4-FFF2-40B4-BE49-F238E27FC236}">
                <a16:creationId xmlns:a16="http://schemas.microsoft.com/office/drawing/2014/main" id="{51DD86AC-903A-F244-B083-D707876301DE}"/>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5" name="Slide Number Placeholder 12">
            <a:extLst>
              <a:ext uri="{FF2B5EF4-FFF2-40B4-BE49-F238E27FC236}">
                <a16:creationId xmlns:a16="http://schemas.microsoft.com/office/drawing/2014/main" id="{2E4F0578-F086-2D47-8EC1-AA501D3874E7}"/>
              </a:ext>
            </a:extLst>
          </p:cNvPr>
          <p:cNvSpPr>
            <a:spLocks noGrp="1"/>
          </p:cNvSpPr>
          <p:nvPr>
            <p:ph type="sldNum" sz="quarter" idx="10"/>
          </p:nvPr>
        </p:nvSpPr>
        <p:spPr>
          <a:xfrm>
            <a:off x="11201400" y="6431190"/>
            <a:ext cx="457200" cy="215444"/>
          </a:xfrm>
        </p:spPr>
        <p:txBody>
          <a:bodyPr/>
          <a:lstStyle>
            <a:lvl1pPr>
              <a:defRPr>
                <a:solidFill>
                  <a:schemeClr val="tx2"/>
                </a:solidFill>
              </a:defRPr>
            </a:lvl1pPr>
          </a:lstStyle>
          <a:p>
            <a:fld id="{43FA179E-7522-C04D-B148-6CA5DFA5CB78}" type="slidenum">
              <a:rPr lang="en-US" smtClean="0"/>
              <a:pPr/>
              <a:t>‹#›</a:t>
            </a:fld>
            <a:endParaRPr lang="en-US" dirty="0"/>
          </a:p>
        </p:txBody>
      </p:sp>
      <p:pic>
        <p:nvPicPr>
          <p:cNvPr id="2" name="Picture 1">
            <a:extLst>
              <a:ext uri="{FF2B5EF4-FFF2-40B4-BE49-F238E27FC236}">
                <a16:creationId xmlns:a16="http://schemas.microsoft.com/office/drawing/2014/main" id="{3524D74E-3A03-8389-AAA0-CE0787E326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338930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1 Content - V">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BBD0EC-2A00-C44B-8611-5BA21A1C02E6}"/>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4495801" y="0"/>
            <a:ext cx="7696200" cy="6858000"/>
          </a:xfrm>
          <a:prstGeom prst="rect">
            <a:avLst/>
          </a:prstGeom>
        </p:spPr>
      </p:pic>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33400" y="1066800"/>
            <a:ext cx="11125200" cy="701731"/>
          </a:xfrm>
        </p:spPr>
        <p:txBody>
          <a:bodyPr>
            <a:normAutofit/>
          </a:bodyPr>
          <a:lstStyle>
            <a:lvl1pPr algn="l">
              <a:defRPr sz="4000">
                <a:solidFill>
                  <a:schemeClr val="tx1"/>
                </a:solidFill>
              </a:defRPr>
            </a:lvl1pPr>
          </a:lstStyle>
          <a:p>
            <a:r>
              <a:rPr lang="en-US"/>
              <a:t>Click to edit Master title style</a:t>
            </a:r>
            <a:endParaRPr lang="en-US" dirty="0"/>
          </a:p>
        </p:txBody>
      </p:sp>
      <p:sp>
        <p:nvSpPr>
          <p:cNvPr id="10" name="Footer Placeholder 3">
            <a:extLst>
              <a:ext uri="{FF2B5EF4-FFF2-40B4-BE49-F238E27FC236}">
                <a16:creationId xmlns:a16="http://schemas.microsoft.com/office/drawing/2014/main" id="{0AAE6360-D9B3-594C-84DD-A872D4AB3168}"/>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l">
              <a:defRPr sz="800" b="0" i="0">
                <a:solidFill>
                  <a:schemeClr val="tx1"/>
                </a:solidFill>
                <a:latin typeface="Gibson Light" pitchFamily="2" charset="77"/>
              </a:defRPr>
            </a:lvl1pPr>
          </a:lstStyle>
          <a:p>
            <a:pPr algn="r"/>
            <a:r>
              <a:rPr lang="en-US" dirty="0">
                <a:solidFill>
                  <a:schemeClr val="tx2"/>
                </a:solidFill>
              </a:rPr>
              <a:t>Confidential &amp; Proprietary    </a:t>
            </a:r>
            <a:r>
              <a:rPr lang="en-US" dirty="0">
                <a:solidFill>
                  <a:schemeClr val="accent1"/>
                </a:solidFill>
              </a:rPr>
              <a:t>|</a:t>
            </a:r>
            <a:r>
              <a:rPr lang="en-US" dirty="0"/>
              <a:t> </a:t>
            </a:r>
          </a:p>
        </p:txBody>
      </p:sp>
      <p:sp>
        <p:nvSpPr>
          <p:cNvPr id="13" name="Slide Number Placeholder 12">
            <a:extLst>
              <a:ext uri="{FF2B5EF4-FFF2-40B4-BE49-F238E27FC236}">
                <a16:creationId xmlns:a16="http://schemas.microsoft.com/office/drawing/2014/main" id="{530A606E-50FC-A941-A9DC-D519139C8E2E}"/>
              </a:ext>
            </a:extLst>
          </p:cNvPr>
          <p:cNvSpPr>
            <a:spLocks noGrp="1"/>
          </p:cNvSpPr>
          <p:nvPr>
            <p:ph type="sldNum" sz="quarter" idx="10"/>
          </p:nvPr>
        </p:nvSpPr>
        <p:spPr/>
        <p:txBody>
          <a:bodyPr/>
          <a:lstStyle>
            <a:lvl1pPr>
              <a:defRPr>
                <a:solidFill>
                  <a:schemeClr val="tx2"/>
                </a:solidFill>
              </a:defRPr>
            </a:lvl1pPr>
          </a:lstStyle>
          <a:p>
            <a:fld id="{43FA179E-7522-C04D-B148-6CA5DFA5CB78}" type="slidenum">
              <a:rPr lang="en-US" smtClean="0"/>
              <a:pPr/>
              <a:t>‹#›</a:t>
            </a:fld>
            <a:endParaRPr lang="en-US" dirty="0"/>
          </a:p>
        </p:txBody>
      </p:sp>
      <p:sp>
        <p:nvSpPr>
          <p:cNvPr id="14" name="Slide Number Placeholder 4">
            <a:extLst>
              <a:ext uri="{FF2B5EF4-FFF2-40B4-BE49-F238E27FC236}">
                <a16:creationId xmlns:a16="http://schemas.microsoft.com/office/drawing/2014/main" id="{09CF6BA8-2D1C-7B41-A071-13B59231D41D}"/>
              </a:ext>
            </a:extLst>
          </p:cNvPr>
          <p:cNvSpPr txBox="1">
            <a:spLocks/>
          </p:cNvSpPr>
          <p:nvPr userDrawn="1"/>
        </p:nvSpPr>
        <p:spPr>
          <a:xfrm>
            <a:off x="11277600" y="6431190"/>
            <a:ext cx="381000" cy="215444"/>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800" b="0" i="0" kern="1200">
                <a:solidFill>
                  <a:schemeClr val="bg2">
                    <a:lumMod val="75000"/>
                  </a:schemeClr>
                </a:solidFill>
                <a:latin typeface="Gibson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FA179E-7522-C04D-B148-6CA5DFA5CB78}" type="slidenum">
              <a:rPr lang="en-US" smtClean="0">
                <a:solidFill>
                  <a:schemeClr val="tx2"/>
                </a:solidFill>
              </a:rPr>
              <a:pPr/>
              <a:t>‹#›</a:t>
            </a:fld>
            <a:endParaRPr lang="en-US" dirty="0">
              <a:solidFill>
                <a:schemeClr val="tx2"/>
              </a:solidFill>
            </a:endParaRPr>
          </a:p>
        </p:txBody>
      </p:sp>
      <p:sp>
        <p:nvSpPr>
          <p:cNvPr id="11" name="Content Placeholder 2">
            <a:extLst>
              <a:ext uri="{FF2B5EF4-FFF2-40B4-BE49-F238E27FC236}">
                <a16:creationId xmlns:a16="http://schemas.microsoft.com/office/drawing/2014/main" id="{E4767FBA-5F51-1B44-A592-33BDAD21DE93}"/>
              </a:ext>
            </a:extLst>
          </p:cNvPr>
          <p:cNvSpPr>
            <a:spLocks noGrp="1"/>
          </p:cNvSpPr>
          <p:nvPr>
            <p:ph idx="1"/>
          </p:nvPr>
        </p:nvSpPr>
        <p:spPr>
          <a:xfrm>
            <a:off x="533400" y="1981200"/>
            <a:ext cx="11125200" cy="4038600"/>
          </a:xfrm>
        </p:spPr>
        <p:txBody>
          <a:bodyPr/>
          <a:lstStyle>
            <a:lvl1pPr marL="0" indent="0">
              <a:buClr>
                <a:srgbClr val="41B6E6"/>
              </a:buClr>
              <a:buNone/>
              <a:defRPr>
                <a:solidFill>
                  <a:schemeClr val="tx1"/>
                </a:solidFill>
              </a:defRPr>
            </a:lvl1pPr>
            <a:lvl2pPr marL="800100" indent="-342900">
              <a:buClr>
                <a:srgbClr val="41B6E6"/>
              </a:buClr>
              <a:buFont typeface="Arial" panose="020B0604020202020204" pitchFamily="34" charset="0"/>
              <a:buChar char="•"/>
              <a:defRPr>
                <a:solidFill>
                  <a:schemeClr val="tx1"/>
                </a:solidFill>
              </a:defRPr>
            </a:lvl2pPr>
            <a:lvl3pPr marL="1257300" indent="-342900">
              <a:buClr>
                <a:srgbClr val="41B6E6"/>
              </a:buClr>
              <a:buFont typeface="Arial" panose="020B0604020202020204" pitchFamily="34" charset="0"/>
              <a:buChar char="•"/>
              <a:defRPr>
                <a:solidFill>
                  <a:schemeClr val="tx1"/>
                </a:solidFill>
              </a:defRPr>
            </a:lvl3pPr>
            <a:lvl4pPr marL="1657350" indent="-285750">
              <a:buClr>
                <a:srgbClr val="41B6E6"/>
              </a:buClr>
              <a:buFont typeface="Arial" panose="020B0604020202020204" pitchFamily="34" charset="0"/>
              <a:buChar char="•"/>
              <a:defRPr>
                <a:solidFill>
                  <a:schemeClr val="tx1"/>
                </a:solidFill>
              </a:defRPr>
            </a:lvl4pPr>
            <a:lvl5pPr marL="2114550" indent="-285750">
              <a:buClr>
                <a:srgbClr val="41B6E6"/>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0E7A9B2B-CD0B-6C4F-8492-9432C3B4F9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4240810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HIS ONE 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33400" y="914400"/>
            <a:ext cx="11125200" cy="701731"/>
          </a:xfrm>
        </p:spPr>
        <p:txBody>
          <a:bodyPr>
            <a:normAutofit/>
          </a:bodyPr>
          <a:lstStyle>
            <a:lvl1pPr algn="ctr">
              <a:defRPr sz="4000">
                <a:solidFill>
                  <a:schemeClr val="tx1"/>
                </a:solidFill>
              </a:defRPr>
            </a:lvl1pPr>
          </a:lstStyle>
          <a:p>
            <a:r>
              <a:rPr lang="en-US" dirty="0"/>
              <a:t>Click to edit Master title style</a:t>
            </a:r>
          </a:p>
        </p:txBody>
      </p:sp>
      <p:sp>
        <p:nvSpPr>
          <p:cNvPr id="10" name="Footer Placeholder 3">
            <a:extLst>
              <a:ext uri="{FF2B5EF4-FFF2-40B4-BE49-F238E27FC236}">
                <a16:creationId xmlns:a16="http://schemas.microsoft.com/office/drawing/2014/main" id="{0AAE6360-D9B3-594C-84DD-A872D4AB3168}"/>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l">
              <a:defRPr sz="800" b="0" i="0">
                <a:solidFill>
                  <a:schemeClr val="tx1"/>
                </a:solidFill>
                <a:latin typeface="Gibson Light" pitchFamily="2" charset="77"/>
              </a:defRPr>
            </a:lvl1pPr>
          </a:lstStyle>
          <a:p>
            <a:pPr algn="r"/>
            <a:r>
              <a:rPr lang="en-US" dirty="0">
                <a:solidFill>
                  <a:schemeClr val="tx2"/>
                </a:solidFill>
              </a:rPr>
              <a:t>Confidential &amp; Proprietary    </a:t>
            </a:r>
            <a:r>
              <a:rPr lang="en-US" dirty="0">
                <a:solidFill>
                  <a:schemeClr val="accent1"/>
                </a:solidFill>
              </a:rPr>
              <a:t>|</a:t>
            </a:r>
            <a:r>
              <a:rPr lang="en-US" dirty="0"/>
              <a:t> </a:t>
            </a:r>
          </a:p>
        </p:txBody>
      </p:sp>
      <p:sp>
        <p:nvSpPr>
          <p:cNvPr id="13" name="Slide Number Placeholder 12">
            <a:extLst>
              <a:ext uri="{FF2B5EF4-FFF2-40B4-BE49-F238E27FC236}">
                <a16:creationId xmlns:a16="http://schemas.microsoft.com/office/drawing/2014/main" id="{530A606E-50FC-A941-A9DC-D519139C8E2E}"/>
              </a:ext>
            </a:extLst>
          </p:cNvPr>
          <p:cNvSpPr>
            <a:spLocks noGrp="1"/>
          </p:cNvSpPr>
          <p:nvPr>
            <p:ph type="sldNum" sz="quarter" idx="10"/>
          </p:nvPr>
        </p:nvSpPr>
        <p:spPr/>
        <p:txBody>
          <a:bodyPr/>
          <a:lstStyle>
            <a:lvl1pPr>
              <a:defRPr b="0" i="0">
                <a:solidFill>
                  <a:schemeClr val="tx2"/>
                </a:solidFill>
                <a:latin typeface="Gibson Light" panose="02000000000000000000" pitchFamily="2" charset="77"/>
              </a:defRPr>
            </a:lvl1pPr>
          </a:lstStyle>
          <a:p>
            <a:fld id="{43FA179E-7522-C04D-B148-6CA5DFA5CB78}" type="slidenum">
              <a:rPr lang="en-US" smtClean="0"/>
              <a:pPr/>
              <a:t>‹#›</a:t>
            </a:fld>
            <a:endParaRPr lang="en-US" dirty="0"/>
          </a:p>
        </p:txBody>
      </p:sp>
      <p:sp>
        <p:nvSpPr>
          <p:cNvPr id="14" name="Slide Number Placeholder 4">
            <a:extLst>
              <a:ext uri="{FF2B5EF4-FFF2-40B4-BE49-F238E27FC236}">
                <a16:creationId xmlns:a16="http://schemas.microsoft.com/office/drawing/2014/main" id="{09CF6BA8-2D1C-7B41-A071-13B59231D41D}"/>
              </a:ext>
            </a:extLst>
          </p:cNvPr>
          <p:cNvSpPr txBox="1">
            <a:spLocks/>
          </p:cNvSpPr>
          <p:nvPr userDrawn="1"/>
        </p:nvSpPr>
        <p:spPr>
          <a:xfrm>
            <a:off x="11277600" y="6431190"/>
            <a:ext cx="381000" cy="215444"/>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800" b="0" i="0" kern="1200">
                <a:solidFill>
                  <a:schemeClr val="bg2">
                    <a:lumMod val="75000"/>
                  </a:schemeClr>
                </a:solidFill>
                <a:latin typeface="Gibson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FA179E-7522-C04D-B148-6CA5DFA5CB78}" type="slidenum">
              <a:rPr lang="en-US" b="0" i="0" smtClean="0">
                <a:solidFill>
                  <a:schemeClr val="tx2"/>
                </a:solidFill>
                <a:latin typeface="Gibson Light" panose="02000000000000000000" pitchFamily="2" charset="77"/>
              </a:rPr>
              <a:pPr/>
              <a:t>‹#›</a:t>
            </a:fld>
            <a:endParaRPr lang="en-US" b="0" i="0" dirty="0">
              <a:solidFill>
                <a:schemeClr val="tx2"/>
              </a:solidFill>
              <a:latin typeface="Gibson Light" panose="02000000000000000000" pitchFamily="2" charset="77"/>
            </a:endParaRPr>
          </a:p>
        </p:txBody>
      </p:sp>
      <p:pic>
        <p:nvPicPr>
          <p:cNvPr id="3" name="Picture 2">
            <a:extLst>
              <a:ext uri="{FF2B5EF4-FFF2-40B4-BE49-F238E27FC236}">
                <a16:creationId xmlns:a16="http://schemas.microsoft.com/office/drawing/2014/main" id="{F7DB58BC-4403-4B6B-8B18-36C3A1E3E4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355078"/>
            <a:ext cx="475573" cy="483122"/>
          </a:xfrm>
          <a:prstGeom prst="rect">
            <a:avLst/>
          </a:prstGeom>
        </p:spPr>
      </p:pic>
    </p:spTree>
    <p:extLst>
      <p:ext uri="{BB962C8B-B14F-4D97-AF65-F5344CB8AC3E}">
        <p14:creationId xmlns:p14="http://schemas.microsoft.com/office/powerpoint/2010/main" val="2606346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HIS ONE BLANK w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33400" y="1066800"/>
            <a:ext cx="11125200" cy="701731"/>
          </a:xfrm>
        </p:spPr>
        <p:txBody>
          <a:bodyPr>
            <a:normAutofit/>
          </a:bodyPr>
          <a:lstStyle>
            <a:lvl1pPr algn="ctr">
              <a:defRPr sz="4000">
                <a:solidFill>
                  <a:schemeClr val="tx1"/>
                </a:solidFill>
              </a:defRPr>
            </a:lvl1pPr>
          </a:lstStyle>
          <a:p>
            <a:r>
              <a:rPr lang="en-US" dirty="0"/>
              <a:t>Click to edit Master title style</a:t>
            </a:r>
          </a:p>
        </p:txBody>
      </p:sp>
      <p:sp>
        <p:nvSpPr>
          <p:cNvPr id="10" name="Footer Placeholder 3">
            <a:extLst>
              <a:ext uri="{FF2B5EF4-FFF2-40B4-BE49-F238E27FC236}">
                <a16:creationId xmlns:a16="http://schemas.microsoft.com/office/drawing/2014/main" id="{0AAE6360-D9B3-594C-84DD-A872D4AB3168}"/>
              </a:ext>
            </a:extLst>
          </p:cNvPr>
          <p:cNvSpPr>
            <a:spLocks noGrp="1"/>
          </p:cNvSpPr>
          <p:nvPr>
            <p:ph type="ftr" sz="quarter" idx="3"/>
          </p:nvPr>
        </p:nvSpPr>
        <p:spPr>
          <a:xfrm>
            <a:off x="8915400" y="6431190"/>
            <a:ext cx="2286000" cy="215444"/>
          </a:xfrm>
          <a:prstGeom prst="rect">
            <a:avLst/>
          </a:prstGeom>
        </p:spPr>
        <p:txBody>
          <a:bodyPr vert="horz" wrap="square" lIns="91440" tIns="45720" rIns="91440" bIns="45720" rtlCol="0" anchor="ctr">
            <a:spAutoFit/>
          </a:bodyPr>
          <a:lstStyle>
            <a:lvl1pPr algn="l">
              <a:defRPr sz="800" b="0" i="0">
                <a:solidFill>
                  <a:schemeClr val="tx1"/>
                </a:solidFill>
                <a:latin typeface="Gibson Light" pitchFamily="2" charset="77"/>
              </a:defRPr>
            </a:lvl1pPr>
          </a:lstStyle>
          <a:p>
            <a:pPr algn="r"/>
            <a:r>
              <a:rPr lang="en-US" dirty="0">
                <a:solidFill>
                  <a:schemeClr val="tx2"/>
                </a:solidFill>
              </a:rPr>
              <a:t>Confidential &amp; Proprietary    </a:t>
            </a:r>
            <a:r>
              <a:rPr lang="en-US" dirty="0">
                <a:solidFill>
                  <a:schemeClr val="accent1"/>
                </a:solidFill>
              </a:rPr>
              <a:t>|</a:t>
            </a:r>
            <a:r>
              <a:rPr lang="en-US" dirty="0"/>
              <a:t> </a:t>
            </a:r>
          </a:p>
        </p:txBody>
      </p:sp>
      <p:sp>
        <p:nvSpPr>
          <p:cNvPr id="13" name="Slide Number Placeholder 12">
            <a:extLst>
              <a:ext uri="{FF2B5EF4-FFF2-40B4-BE49-F238E27FC236}">
                <a16:creationId xmlns:a16="http://schemas.microsoft.com/office/drawing/2014/main" id="{530A606E-50FC-A941-A9DC-D519139C8E2E}"/>
              </a:ext>
            </a:extLst>
          </p:cNvPr>
          <p:cNvSpPr>
            <a:spLocks noGrp="1"/>
          </p:cNvSpPr>
          <p:nvPr>
            <p:ph type="sldNum" sz="quarter" idx="10"/>
          </p:nvPr>
        </p:nvSpPr>
        <p:spPr/>
        <p:txBody>
          <a:bodyPr/>
          <a:lstStyle>
            <a:lvl1pPr>
              <a:defRPr b="0" i="0">
                <a:solidFill>
                  <a:schemeClr val="tx2"/>
                </a:solidFill>
                <a:latin typeface="Gibson Light" panose="02000000000000000000" pitchFamily="2" charset="77"/>
              </a:defRPr>
            </a:lvl1pPr>
          </a:lstStyle>
          <a:p>
            <a:fld id="{43FA179E-7522-C04D-B148-6CA5DFA5CB78}" type="slidenum">
              <a:rPr lang="en-US" smtClean="0"/>
              <a:pPr/>
              <a:t>‹#›</a:t>
            </a:fld>
            <a:endParaRPr lang="en-US" dirty="0"/>
          </a:p>
        </p:txBody>
      </p:sp>
      <p:sp>
        <p:nvSpPr>
          <p:cNvPr id="14" name="Slide Number Placeholder 4">
            <a:extLst>
              <a:ext uri="{FF2B5EF4-FFF2-40B4-BE49-F238E27FC236}">
                <a16:creationId xmlns:a16="http://schemas.microsoft.com/office/drawing/2014/main" id="{09CF6BA8-2D1C-7B41-A071-13B59231D41D}"/>
              </a:ext>
            </a:extLst>
          </p:cNvPr>
          <p:cNvSpPr txBox="1">
            <a:spLocks/>
          </p:cNvSpPr>
          <p:nvPr userDrawn="1"/>
        </p:nvSpPr>
        <p:spPr>
          <a:xfrm>
            <a:off x="11277600" y="6431190"/>
            <a:ext cx="381000" cy="215444"/>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800" b="0" i="0" kern="1200">
                <a:solidFill>
                  <a:schemeClr val="bg2">
                    <a:lumMod val="75000"/>
                  </a:schemeClr>
                </a:solidFill>
                <a:latin typeface="Gibson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FA179E-7522-C04D-B148-6CA5DFA5CB78}" type="slidenum">
              <a:rPr lang="en-US" b="0" i="0" smtClean="0">
                <a:solidFill>
                  <a:schemeClr val="tx2"/>
                </a:solidFill>
                <a:latin typeface="Gibson Light" panose="02000000000000000000" pitchFamily="2" charset="77"/>
              </a:rPr>
              <a:pPr/>
              <a:t>‹#›</a:t>
            </a:fld>
            <a:endParaRPr lang="en-US" b="0" i="0" dirty="0">
              <a:solidFill>
                <a:schemeClr val="tx2"/>
              </a:solidFill>
              <a:latin typeface="Gibson Light" panose="02000000000000000000" pitchFamily="2" charset="77"/>
            </a:endParaRPr>
          </a:p>
        </p:txBody>
      </p:sp>
      <p:pic>
        <p:nvPicPr>
          <p:cNvPr id="3" name="Picture 2">
            <a:extLst>
              <a:ext uri="{FF2B5EF4-FFF2-40B4-BE49-F238E27FC236}">
                <a16:creationId xmlns:a16="http://schemas.microsoft.com/office/drawing/2014/main" id="{F7DB58BC-4403-4B6B-8B18-36C3A1E3E4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355078"/>
            <a:ext cx="475573" cy="483122"/>
          </a:xfrm>
          <a:prstGeom prst="rect">
            <a:avLst/>
          </a:prstGeom>
        </p:spPr>
      </p:pic>
    </p:spTree>
    <p:extLst>
      <p:ext uri="{BB962C8B-B14F-4D97-AF65-F5344CB8AC3E}">
        <p14:creationId xmlns:p14="http://schemas.microsoft.com/office/powerpoint/2010/main" val="2530056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HIS ONE BLANK wTITLE pic">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33400" y="1066800"/>
            <a:ext cx="5105400" cy="1219200"/>
          </a:xfrm>
        </p:spPr>
        <p:txBody>
          <a:bodyPr>
            <a:normAutofit/>
          </a:bodyPr>
          <a:lstStyle>
            <a:lvl1pPr algn="l">
              <a:defRPr sz="4000">
                <a:solidFill>
                  <a:schemeClr val="tx1"/>
                </a:solidFill>
              </a:defRPr>
            </a:lvl1pPr>
          </a:lstStyle>
          <a:p>
            <a:r>
              <a:rPr lang="en-US" dirty="0"/>
              <a:t>Click to edit Master title style</a:t>
            </a:r>
          </a:p>
        </p:txBody>
      </p:sp>
      <p:sp>
        <p:nvSpPr>
          <p:cNvPr id="10" name="Footer Placeholder 3">
            <a:extLst>
              <a:ext uri="{FF2B5EF4-FFF2-40B4-BE49-F238E27FC236}">
                <a16:creationId xmlns:a16="http://schemas.microsoft.com/office/drawing/2014/main" id="{0AAE6360-D9B3-594C-84DD-A872D4AB3168}"/>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l">
              <a:defRPr sz="800" b="0" i="0">
                <a:solidFill>
                  <a:schemeClr val="tx1"/>
                </a:solidFill>
                <a:latin typeface="Gibson Light" pitchFamily="2" charset="77"/>
              </a:defRPr>
            </a:lvl1pPr>
          </a:lstStyle>
          <a:p>
            <a:pPr algn="r"/>
            <a:r>
              <a:rPr lang="en-US" dirty="0">
                <a:solidFill>
                  <a:schemeClr val="tx2"/>
                </a:solidFill>
              </a:rPr>
              <a:t>Confidential &amp; Proprietary</a:t>
            </a:r>
            <a:endParaRPr lang="en-US" dirty="0"/>
          </a:p>
        </p:txBody>
      </p:sp>
      <p:sp>
        <p:nvSpPr>
          <p:cNvPr id="13" name="Slide Number Placeholder 12">
            <a:extLst>
              <a:ext uri="{FF2B5EF4-FFF2-40B4-BE49-F238E27FC236}">
                <a16:creationId xmlns:a16="http://schemas.microsoft.com/office/drawing/2014/main" id="{530A606E-50FC-A941-A9DC-D519139C8E2E}"/>
              </a:ext>
            </a:extLst>
          </p:cNvPr>
          <p:cNvSpPr>
            <a:spLocks noGrp="1"/>
          </p:cNvSpPr>
          <p:nvPr>
            <p:ph type="sldNum" sz="quarter" idx="10"/>
          </p:nvPr>
        </p:nvSpPr>
        <p:spPr/>
        <p:txBody>
          <a:bodyPr/>
          <a:lstStyle>
            <a:lvl1pPr>
              <a:defRPr b="0" i="0">
                <a:solidFill>
                  <a:schemeClr val="tx2"/>
                </a:solidFill>
                <a:latin typeface="Gibson Light" panose="02000000000000000000" pitchFamily="2" charset="77"/>
              </a:defRPr>
            </a:lvl1pPr>
          </a:lstStyle>
          <a:p>
            <a:fld id="{43FA179E-7522-C04D-B148-6CA5DFA5CB78}" type="slidenum">
              <a:rPr lang="en-US" smtClean="0"/>
              <a:pPr/>
              <a:t>‹#›</a:t>
            </a:fld>
            <a:endParaRPr lang="en-US" dirty="0"/>
          </a:p>
        </p:txBody>
      </p:sp>
      <p:sp>
        <p:nvSpPr>
          <p:cNvPr id="14" name="Slide Number Placeholder 4">
            <a:extLst>
              <a:ext uri="{FF2B5EF4-FFF2-40B4-BE49-F238E27FC236}">
                <a16:creationId xmlns:a16="http://schemas.microsoft.com/office/drawing/2014/main" id="{09CF6BA8-2D1C-7B41-A071-13B59231D41D}"/>
              </a:ext>
            </a:extLst>
          </p:cNvPr>
          <p:cNvSpPr txBox="1">
            <a:spLocks/>
          </p:cNvSpPr>
          <p:nvPr userDrawn="1"/>
        </p:nvSpPr>
        <p:spPr>
          <a:xfrm>
            <a:off x="11277600" y="6431190"/>
            <a:ext cx="381000" cy="215444"/>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800" b="0" i="0" kern="1200">
                <a:solidFill>
                  <a:schemeClr val="bg2">
                    <a:lumMod val="75000"/>
                  </a:schemeClr>
                </a:solidFill>
                <a:latin typeface="Gibson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FA179E-7522-C04D-B148-6CA5DFA5CB78}" type="slidenum">
              <a:rPr lang="en-US" b="0" i="0" smtClean="0">
                <a:solidFill>
                  <a:schemeClr val="tx2"/>
                </a:solidFill>
                <a:latin typeface="Gibson Light" panose="02000000000000000000" pitchFamily="2" charset="77"/>
              </a:rPr>
              <a:pPr/>
              <a:t>‹#›</a:t>
            </a:fld>
            <a:endParaRPr lang="en-US" b="0" i="0" dirty="0">
              <a:solidFill>
                <a:schemeClr val="tx2"/>
              </a:solidFill>
              <a:latin typeface="Gibson Light" panose="02000000000000000000" pitchFamily="2" charset="77"/>
            </a:endParaRPr>
          </a:p>
        </p:txBody>
      </p:sp>
      <p:pic>
        <p:nvPicPr>
          <p:cNvPr id="3" name="Picture 2">
            <a:extLst>
              <a:ext uri="{FF2B5EF4-FFF2-40B4-BE49-F238E27FC236}">
                <a16:creationId xmlns:a16="http://schemas.microsoft.com/office/drawing/2014/main" id="{F7DB58BC-4403-4B6B-8B18-36C3A1E3E4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355078"/>
            <a:ext cx="475573" cy="483122"/>
          </a:xfrm>
          <a:prstGeom prst="rect">
            <a:avLst/>
          </a:prstGeom>
        </p:spPr>
      </p:pic>
      <p:sp>
        <p:nvSpPr>
          <p:cNvPr id="5" name="Picture Placeholder 4">
            <a:extLst>
              <a:ext uri="{FF2B5EF4-FFF2-40B4-BE49-F238E27FC236}">
                <a16:creationId xmlns:a16="http://schemas.microsoft.com/office/drawing/2014/main" id="{6107F979-D5B0-4421-A453-1E27E7C5F298}"/>
              </a:ext>
            </a:extLst>
          </p:cNvPr>
          <p:cNvSpPr>
            <a:spLocks noGrp="1"/>
          </p:cNvSpPr>
          <p:nvPr>
            <p:ph type="pic" sz="quarter" idx="11"/>
          </p:nvPr>
        </p:nvSpPr>
        <p:spPr>
          <a:xfrm>
            <a:off x="7086600" y="0"/>
            <a:ext cx="5105400" cy="6858000"/>
          </a:xfrm>
        </p:spPr>
        <p:txBody>
          <a:bodyPr/>
          <a:lstStyle>
            <a:lvl1pPr>
              <a:defRPr b="0" i="0">
                <a:latin typeface="Gibson Light" panose="02000000000000000000" pitchFamily="2" charset="77"/>
              </a:defRPr>
            </a:lvl1pPr>
          </a:lstStyle>
          <a:p>
            <a:endParaRPr lang="en-US" dirty="0"/>
          </a:p>
        </p:txBody>
      </p:sp>
    </p:spTree>
    <p:extLst>
      <p:ext uri="{BB962C8B-B14F-4D97-AF65-F5344CB8AC3E}">
        <p14:creationId xmlns:p14="http://schemas.microsoft.com/office/powerpoint/2010/main" val="185864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47F107-F6B3-7D5E-509C-E005662C5BCC}"/>
              </a:ext>
            </a:extLst>
          </p:cNvPr>
          <p:cNvSpPr>
            <a:spLocks noGrp="1"/>
          </p:cNvSpPr>
          <p:nvPr>
            <p:ph type="ftr" sz="quarter" idx="10"/>
          </p:nvPr>
        </p:nvSpPr>
        <p:spPr/>
        <p:txBody>
          <a:bodyPr/>
          <a:lstStyle/>
          <a:p>
            <a:r>
              <a:rPr lang="en-US" dirty="0"/>
              <a:t>Confidential &amp; Proprietary  </a:t>
            </a:r>
            <a:r>
              <a:rPr lang="en-US" dirty="0">
                <a:solidFill>
                  <a:schemeClr val="accent1"/>
                </a:solidFill>
              </a:rPr>
              <a:t>|</a:t>
            </a:r>
            <a:r>
              <a:rPr lang="en-US" dirty="0"/>
              <a:t> </a:t>
            </a:r>
          </a:p>
        </p:txBody>
      </p:sp>
      <p:sp>
        <p:nvSpPr>
          <p:cNvPr id="3" name="Slide Number Placeholder 2">
            <a:extLst>
              <a:ext uri="{FF2B5EF4-FFF2-40B4-BE49-F238E27FC236}">
                <a16:creationId xmlns:a16="http://schemas.microsoft.com/office/drawing/2014/main" id="{BB4B655F-5A61-57EB-CB79-907B70C1787C}"/>
              </a:ext>
            </a:extLst>
          </p:cNvPr>
          <p:cNvSpPr>
            <a:spLocks noGrp="1"/>
          </p:cNvSpPr>
          <p:nvPr>
            <p:ph type="sldNum" sz="quarter" idx="11"/>
          </p:nvPr>
        </p:nvSpPr>
        <p:spPr/>
        <p:txBody>
          <a:bodyPr/>
          <a:lstStyle>
            <a:lvl1pPr>
              <a:defRPr b="0" i="0">
                <a:latin typeface="Gibson Light" panose="02000000000000000000" pitchFamily="2" charset="77"/>
              </a:defRPr>
            </a:lvl1pPr>
          </a:lstStyle>
          <a:p>
            <a:fld id="{43FA179E-7522-C04D-B148-6CA5DFA5CB78}" type="slidenum">
              <a:rPr lang="en-US" smtClean="0"/>
              <a:pPr/>
              <a:t>‹#›</a:t>
            </a:fld>
            <a:endParaRPr lang="en-US" dirty="0"/>
          </a:p>
        </p:txBody>
      </p:sp>
    </p:spTree>
    <p:extLst>
      <p:ext uri="{BB962C8B-B14F-4D97-AF65-F5344CB8AC3E}">
        <p14:creationId xmlns:p14="http://schemas.microsoft.com/office/powerpoint/2010/main" val="731022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hite 1 Content - V">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33400" y="1066800"/>
            <a:ext cx="11125200" cy="701731"/>
          </a:xfrm>
        </p:spPr>
        <p:txBody>
          <a:bodyPr>
            <a:normAutofit/>
          </a:bodyPr>
          <a:lstStyle>
            <a:lvl1pPr algn="l">
              <a:defRPr sz="4000">
                <a:solidFill>
                  <a:schemeClr val="tx1"/>
                </a:solidFill>
              </a:defRPr>
            </a:lvl1pPr>
          </a:lstStyle>
          <a:p>
            <a:r>
              <a:rPr lang="en-US"/>
              <a:t>Click to edit Master title style</a:t>
            </a:r>
            <a:endParaRPr lang="en-US" dirty="0"/>
          </a:p>
        </p:txBody>
      </p:sp>
      <p:sp>
        <p:nvSpPr>
          <p:cNvPr id="10" name="Footer Placeholder 3">
            <a:extLst>
              <a:ext uri="{FF2B5EF4-FFF2-40B4-BE49-F238E27FC236}">
                <a16:creationId xmlns:a16="http://schemas.microsoft.com/office/drawing/2014/main" id="{0AAE6360-D9B3-594C-84DD-A872D4AB3168}"/>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l">
              <a:defRPr sz="800" b="0" i="0">
                <a:solidFill>
                  <a:schemeClr val="tx1"/>
                </a:solidFill>
                <a:latin typeface="Gibson Light" pitchFamily="2" charset="77"/>
              </a:defRPr>
            </a:lvl1pPr>
          </a:lstStyle>
          <a:p>
            <a:pPr algn="r"/>
            <a:r>
              <a:rPr lang="en-US" dirty="0">
                <a:solidFill>
                  <a:schemeClr val="tx2"/>
                </a:solidFill>
              </a:rPr>
              <a:t>Confidential &amp; Proprietary    </a:t>
            </a:r>
            <a:r>
              <a:rPr lang="en-US" dirty="0">
                <a:solidFill>
                  <a:schemeClr val="accent1"/>
                </a:solidFill>
              </a:rPr>
              <a:t>|</a:t>
            </a:r>
            <a:r>
              <a:rPr lang="en-US" dirty="0"/>
              <a:t> </a:t>
            </a:r>
          </a:p>
        </p:txBody>
      </p:sp>
      <p:sp>
        <p:nvSpPr>
          <p:cNvPr id="13" name="Slide Number Placeholder 12">
            <a:extLst>
              <a:ext uri="{FF2B5EF4-FFF2-40B4-BE49-F238E27FC236}">
                <a16:creationId xmlns:a16="http://schemas.microsoft.com/office/drawing/2014/main" id="{530A606E-50FC-A941-A9DC-D519139C8E2E}"/>
              </a:ext>
            </a:extLst>
          </p:cNvPr>
          <p:cNvSpPr>
            <a:spLocks noGrp="1"/>
          </p:cNvSpPr>
          <p:nvPr>
            <p:ph type="sldNum" sz="quarter" idx="10"/>
          </p:nvPr>
        </p:nvSpPr>
        <p:spPr/>
        <p:txBody>
          <a:bodyPr/>
          <a:lstStyle>
            <a:lvl1pPr>
              <a:defRPr>
                <a:solidFill>
                  <a:schemeClr val="tx2"/>
                </a:solidFill>
              </a:defRPr>
            </a:lvl1pPr>
          </a:lstStyle>
          <a:p>
            <a:fld id="{43FA179E-7522-C04D-B148-6CA5DFA5CB78}" type="slidenum">
              <a:rPr lang="en-US" smtClean="0"/>
              <a:pPr/>
              <a:t>‹#›</a:t>
            </a:fld>
            <a:endParaRPr lang="en-US" dirty="0"/>
          </a:p>
        </p:txBody>
      </p:sp>
      <p:sp>
        <p:nvSpPr>
          <p:cNvPr id="14" name="Slide Number Placeholder 4">
            <a:extLst>
              <a:ext uri="{FF2B5EF4-FFF2-40B4-BE49-F238E27FC236}">
                <a16:creationId xmlns:a16="http://schemas.microsoft.com/office/drawing/2014/main" id="{09CF6BA8-2D1C-7B41-A071-13B59231D41D}"/>
              </a:ext>
            </a:extLst>
          </p:cNvPr>
          <p:cNvSpPr txBox="1">
            <a:spLocks/>
          </p:cNvSpPr>
          <p:nvPr userDrawn="1"/>
        </p:nvSpPr>
        <p:spPr>
          <a:xfrm>
            <a:off x="11277600" y="6431190"/>
            <a:ext cx="381000" cy="215444"/>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800" b="0" i="0" kern="1200">
                <a:solidFill>
                  <a:schemeClr val="bg2">
                    <a:lumMod val="75000"/>
                  </a:schemeClr>
                </a:solidFill>
                <a:latin typeface="Gibson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FA179E-7522-C04D-B148-6CA5DFA5CB78}" type="slidenum">
              <a:rPr lang="en-US" smtClean="0">
                <a:solidFill>
                  <a:schemeClr val="tx2"/>
                </a:solidFill>
              </a:rPr>
              <a:pPr/>
              <a:t>‹#›</a:t>
            </a:fld>
            <a:endParaRPr lang="en-US" dirty="0">
              <a:solidFill>
                <a:schemeClr val="tx2"/>
              </a:solidFill>
            </a:endParaRPr>
          </a:p>
        </p:txBody>
      </p:sp>
      <p:sp>
        <p:nvSpPr>
          <p:cNvPr id="11" name="Content Placeholder 2">
            <a:extLst>
              <a:ext uri="{FF2B5EF4-FFF2-40B4-BE49-F238E27FC236}">
                <a16:creationId xmlns:a16="http://schemas.microsoft.com/office/drawing/2014/main" id="{E4767FBA-5F51-1B44-A592-33BDAD21DE93}"/>
              </a:ext>
            </a:extLst>
          </p:cNvPr>
          <p:cNvSpPr>
            <a:spLocks noGrp="1"/>
          </p:cNvSpPr>
          <p:nvPr>
            <p:ph idx="1"/>
          </p:nvPr>
        </p:nvSpPr>
        <p:spPr>
          <a:xfrm>
            <a:off x="533400" y="1981200"/>
            <a:ext cx="11125200" cy="4038600"/>
          </a:xfrm>
        </p:spPr>
        <p:txBody>
          <a:bodyPr/>
          <a:lstStyle>
            <a:lvl1pPr marL="0" indent="0">
              <a:buClr>
                <a:srgbClr val="41B6E6"/>
              </a:buClr>
              <a:buNone/>
              <a:defRPr>
                <a:solidFill>
                  <a:schemeClr val="tx1"/>
                </a:solidFill>
              </a:defRPr>
            </a:lvl1pPr>
            <a:lvl2pPr marL="800100" indent="-342900">
              <a:buClr>
                <a:srgbClr val="41B6E6"/>
              </a:buClr>
              <a:buFont typeface="Arial" panose="020B0604020202020204" pitchFamily="34" charset="0"/>
              <a:buChar char="•"/>
              <a:defRPr>
                <a:solidFill>
                  <a:schemeClr val="tx1"/>
                </a:solidFill>
              </a:defRPr>
            </a:lvl2pPr>
            <a:lvl3pPr marL="1257300" indent="-342900">
              <a:buClr>
                <a:srgbClr val="41B6E6"/>
              </a:buClr>
              <a:buFont typeface="Arial" panose="020B0604020202020204" pitchFamily="34" charset="0"/>
              <a:buChar char="•"/>
              <a:defRPr>
                <a:solidFill>
                  <a:schemeClr val="tx1"/>
                </a:solidFill>
              </a:defRPr>
            </a:lvl3pPr>
            <a:lvl4pPr marL="1657350" indent="-285750">
              <a:buClr>
                <a:srgbClr val="41B6E6"/>
              </a:buClr>
              <a:buFont typeface="Arial" panose="020B0604020202020204" pitchFamily="34" charset="0"/>
              <a:buChar char="•"/>
              <a:defRPr>
                <a:solidFill>
                  <a:schemeClr val="tx1"/>
                </a:solidFill>
              </a:defRPr>
            </a:lvl4pPr>
            <a:lvl5pPr marL="2114550" indent="-285750">
              <a:buClr>
                <a:srgbClr val="41B6E6"/>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0A446302-2060-9B42-94F2-59BF357D22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320746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1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BBF4B8-9819-A64B-AACF-C8A9D3E11BEC}"/>
              </a:ext>
            </a:extLst>
          </p:cNvPr>
          <p:cNvSpPr>
            <a:spLocks noGrp="1"/>
          </p:cNvSpPr>
          <p:nvPr>
            <p:ph type="ftr" sz="quarter" idx="10"/>
          </p:nvPr>
        </p:nvSpPr>
        <p:spPr>
          <a:xfrm>
            <a:off x="8991600" y="6431190"/>
            <a:ext cx="2286000" cy="215444"/>
          </a:xfrm>
        </p:spPr>
        <p:txBody>
          <a:bodyPr/>
          <a:lstStyle/>
          <a:p>
            <a:r>
              <a:rPr lang="en-US" dirty="0"/>
              <a:t>Confidential &amp; Proprietary    </a:t>
            </a:r>
            <a:r>
              <a:rPr lang="en-US" dirty="0">
                <a:solidFill>
                  <a:schemeClr val="accent1"/>
                </a:solidFill>
              </a:rPr>
              <a:t>|</a:t>
            </a:r>
            <a:r>
              <a:rPr lang="en-US" dirty="0"/>
              <a:t> </a:t>
            </a:r>
          </a:p>
        </p:txBody>
      </p:sp>
      <p:sp>
        <p:nvSpPr>
          <p:cNvPr id="5" name="Slide Number Placeholder 4">
            <a:extLst>
              <a:ext uri="{FF2B5EF4-FFF2-40B4-BE49-F238E27FC236}">
                <a16:creationId xmlns:a16="http://schemas.microsoft.com/office/drawing/2014/main" id="{23656F28-56FE-BA4E-9A17-A4740B73C982}"/>
              </a:ext>
            </a:extLst>
          </p:cNvPr>
          <p:cNvSpPr>
            <a:spLocks noGrp="1"/>
          </p:cNvSpPr>
          <p:nvPr>
            <p:ph type="sldNum" sz="quarter" idx="11"/>
          </p:nvPr>
        </p:nvSpPr>
        <p:spPr>
          <a:xfrm>
            <a:off x="11277600" y="6431190"/>
            <a:ext cx="381000" cy="215444"/>
          </a:xfrm>
        </p:spPr>
        <p:txBody>
          <a:bodyPr/>
          <a:lstStyle/>
          <a:p>
            <a:fld id="{43FA179E-7522-C04D-B148-6CA5DFA5CB78}" type="slidenum">
              <a:rPr lang="en-US" smtClean="0"/>
              <a:pPr/>
              <a:t>‹#›</a:t>
            </a:fld>
            <a:endParaRPr lang="en-US" dirty="0"/>
          </a:p>
        </p:txBody>
      </p:sp>
      <p:sp>
        <p:nvSpPr>
          <p:cNvPr id="15" name="Title 1">
            <a:extLst>
              <a:ext uri="{FF2B5EF4-FFF2-40B4-BE49-F238E27FC236}">
                <a16:creationId xmlns:a16="http://schemas.microsoft.com/office/drawing/2014/main" id="{60CFB9DD-D65F-9B49-9EF6-56ACA72C127E}"/>
              </a:ext>
            </a:extLst>
          </p:cNvPr>
          <p:cNvSpPr>
            <a:spLocks noGrp="1"/>
          </p:cNvSpPr>
          <p:nvPr>
            <p:ph type="title"/>
          </p:nvPr>
        </p:nvSpPr>
        <p:spPr>
          <a:xfrm>
            <a:off x="533400" y="1066800"/>
            <a:ext cx="11125200" cy="701731"/>
          </a:xfrm>
        </p:spPr>
        <p:txBody>
          <a:bodyPr>
            <a:normAutofit/>
          </a:bodyPr>
          <a:lstStyle>
            <a:lvl1pPr algn="l">
              <a:defRPr sz="4000">
                <a:solidFill>
                  <a:schemeClr val="bg1"/>
                </a:solidFill>
              </a:defRPr>
            </a:lvl1pPr>
          </a:lstStyle>
          <a:p>
            <a:r>
              <a:rPr lang="en-US"/>
              <a:t>Click to edit Master title style</a:t>
            </a:r>
            <a:endParaRPr lang="en-US" dirty="0"/>
          </a:p>
        </p:txBody>
      </p:sp>
      <p:sp>
        <p:nvSpPr>
          <p:cNvPr id="16" name="Content Placeholder 2">
            <a:extLst>
              <a:ext uri="{FF2B5EF4-FFF2-40B4-BE49-F238E27FC236}">
                <a16:creationId xmlns:a16="http://schemas.microsoft.com/office/drawing/2014/main" id="{E6F88904-DBB5-5E46-A784-C2735E295969}"/>
              </a:ext>
            </a:extLst>
          </p:cNvPr>
          <p:cNvSpPr>
            <a:spLocks noGrp="1"/>
          </p:cNvSpPr>
          <p:nvPr>
            <p:ph idx="1"/>
          </p:nvPr>
        </p:nvSpPr>
        <p:spPr>
          <a:xfrm>
            <a:off x="533400" y="1981200"/>
            <a:ext cx="11125200" cy="4038600"/>
          </a:xfrm>
        </p:spPr>
        <p:txBody>
          <a:bodyPr/>
          <a:lstStyle>
            <a:lvl1pPr marL="0" indent="0">
              <a:buClr>
                <a:srgbClr val="41B6E6"/>
              </a:buClr>
              <a:buNone/>
              <a:defRPr>
                <a:solidFill>
                  <a:schemeClr val="bg1"/>
                </a:solidFill>
              </a:defRPr>
            </a:lvl1pPr>
            <a:lvl2pPr marL="800100" indent="-342900">
              <a:buClr>
                <a:srgbClr val="41B6E6"/>
              </a:buClr>
              <a:buFont typeface="Arial" panose="020B0604020202020204" pitchFamily="34" charset="0"/>
              <a:buChar char="•"/>
              <a:defRPr>
                <a:solidFill>
                  <a:schemeClr val="bg1"/>
                </a:solidFill>
              </a:defRPr>
            </a:lvl2pPr>
            <a:lvl3pPr marL="1257300" indent="-342900">
              <a:buClr>
                <a:srgbClr val="41B6E6"/>
              </a:buClr>
              <a:buFont typeface="Arial" panose="020B0604020202020204" pitchFamily="34" charset="0"/>
              <a:buChar char="•"/>
              <a:defRPr>
                <a:solidFill>
                  <a:schemeClr val="bg1"/>
                </a:solidFill>
              </a:defRPr>
            </a:lvl3pPr>
            <a:lvl4pPr marL="1657350" indent="-285750">
              <a:buClr>
                <a:srgbClr val="41B6E6"/>
              </a:buClr>
              <a:buFont typeface="Arial" panose="020B0604020202020204" pitchFamily="34" charset="0"/>
              <a:buChar char="•"/>
              <a:defRPr>
                <a:solidFill>
                  <a:schemeClr val="bg1"/>
                </a:solidFill>
              </a:defRPr>
            </a:lvl4pPr>
            <a:lvl5pPr marL="2114550" indent="-285750">
              <a:buClr>
                <a:srgbClr val="41B6E6"/>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7C74FD45-CD49-2145-82F3-7252E64D67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200"/>
            <a:ext cx="594360" cy="274320"/>
          </a:xfrm>
          <a:prstGeom prst="rect">
            <a:avLst/>
          </a:prstGeom>
        </p:spPr>
      </p:pic>
    </p:spTree>
    <p:extLst>
      <p:ext uri="{BB962C8B-B14F-4D97-AF65-F5344CB8AC3E}">
        <p14:creationId xmlns:p14="http://schemas.microsoft.com/office/powerpoint/2010/main" val="1289985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2 Content - V">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FAA41C-8E91-BC4D-866E-2CF561728241}"/>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4495801" y="0"/>
            <a:ext cx="7696200" cy="6858000"/>
          </a:xfrm>
          <a:prstGeom prst="rect">
            <a:avLst/>
          </a:prstGeom>
        </p:spPr>
      </p:pic>
      <p:sp>
        <p:nvSpPr>
          <p:cNvPr id="2" name="Title 1">
            <a:extLst>
              <a:ext uri="{FF2B5EF4-FFF2-40B4-BE49-F238E27FC236}">
                <a16:creationId xmlns:a16="http://schemas.microsoft.com/office/drawing/2014/main" id="{D7D8CE09-16F1-D84D-B1D7-F4B2C7042693}"/>
              </a:ext>
            </a:extLst>
          </p:cNvPr>
          <p:cNvSpPr>
            <a:spLocks noGrp="1"/>
          </p:cNvSpPr>
          <p:nvPr>
            <p:ph type="title"/>
          </p:nvPr>
        </p:nvSpPr>
        <p:spPr>
          <a:xfrm>
            <a:off x="533400" y="1066800"/>
            <a:ext cx="11125200" cy="701731"/>
          </a:xfrm>
        </p:spPr>
        <p:txBody>
          <a:bodyPr/>
          <a:lstStyle>
            <a:lvl1pPr>
              <a:defRPr sz="4000">
                <a:solidFill>
                  <a:schemeClr val="tx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72550853-0447-C44E-9B40-C82A3287788D}"/>
              </a:ext>
            </a:extLst>
          </p:cNvPr>
          <p:cNvSpPr>
            <a:spLocks noGrp="1"/>
          </p:cNvSpPr>
          <p:nvPr>
            <p:ph type="ftr" sz="quarter" idx="10"/>
          </p:nvPr>
        </p:nvSpPr>
        <p:spPr/>
        <p:txBody>
          <a:bodyPr/>
          <a:lstStyle>
            <a:lvl1pPr algn="r">
              <a:defRPr>
                <a:solidFill>
                  <a:schemeClr val="tx1"/>
                </a:solidFill>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4" name="Slide Number Placeholder 3">
            <a:extLst>
              <a:ext uri="{FF2B5EF4-FFF2-40B4-BE49-F238E27FC236}">
                <a16:creationId xmlns:a16="http://schemas.microsoft.com/office/drawing/2014/main" id="{EA1F4E63-6432-204B-B78B-473232073AC6}"/>
              </a:ext>
            </a:extLst>
          </p:cNvPr>
          <p:cNvSpPr>
            <a:spLocks noGrp="1"/>
          </p:cNvSpPr>
          <p:nvPr>
            <p:ph type="sldNum" sz="quarter" idx="11"/>
          </p:nvPr>
        </p:nvSpPr>
        <p:spPr/>
        <p:txBody>
          <a:bodyPr/>
          <a:lstStyle>
            <a:lvl1pPr>
              <a:defRPr>
                <a:solidFill>
                  <a:schemeClr val="tx2"/>
                </a:solidFill>
              </a:defRPr>
            </a:lvl1pPr>
          </a:lstStyle>
          <a:p>
            <a:fld id="{43FA179E-7522-C04D-B148-6CA5DFA5CB78}" type="slidenum">
              <a:rPr lang="en-US" smtClean="0"/>
              <a:pPr/>
              <a:t>‹#›</a:t>
            </a:fld>
            <a:endParaRPr lang="en-US" dirty="0"/>
          </a:p>
        </p:txBody>
      </p:sp>
      <p:sp>
        <p:nvSpPr>
          <p:cNvPr id="6" name="Content Placeholder 5">
            <a:extLst>
              <a:ext uri="{FF2B5EF4-FFF2-40B4-BE49-F238E27FC236}">
                <a16:creationId xmlns:a16="http://schemas.microsoft.com/office/drawing/2014/main" id="{07C5D11B-EF82-FD48-A232-01ADD7DD5ABF}"/>
              </a:ext>
            </a:extLst>
          </p:cNvPr>
          <p:cNvSpPr>
            <a:spLocks noGrp="1"/>
          </p:cNvSpPr>
          <p:nvPr>
            <p:ph sz="quarter" idx="12"/>
          </p:nvPr>
        </p:nvSpPr>
        <p:spPr>
          <a:xfrm>
            <a:off x="533400" y="1981200"/>
            <a:ext cx="5334000" cy="4038600"/>
          </a:xfrm>
        </p:spPr>
        <p:txBody>
          <a:bodyPr/>
          <a:lstStyle>
            <a:lvl1pPr>
              <a:buClr>
                <a:srgbClr val="41B6E6"/>
              </a:buClr>
              <a:defRPr>
                <a:solidFill>
                  <a:schemeClr val="tx1"/>
                </a:solidFill>
              </a:defRPr>
            </a:lvl1pPr>
            <a:lvl2pPr>
              <a:buClr>
                <a:srgbClr val="41B6E6"/>
              </a:buClr>
              <a:defRPr>
                <a:solidFill>
                  <a:schemeClr val="tx1"/>
                </a:solidFill>
              </a:defRPr>
            </a:lvl2pPr>
            <a:lvl3pPr>
              <a:buClr>
                <a:srgbClr val="41B6E6"/>
              </a:buClr>
              <a:defRPr>
                <a:solidFill>
                  <a:schemeClr val="tx1"/>
                </a:solidFill>
              </a:defRPr>
            </a:lvl3pPr>
            <a:lvl4pPr>
              <a:buClr>
                <a:srgbClr val="41B6E6"/>
              </a:buClr>
              <a:defRPr>
                <a:solidFill>
                  <a:schemeClr val="tx1"/>
                </a:solidFill>
              </a:defRPr>
            </a:lvl4pPr>
            <a:lvl5pPr>
              <a:buClr>
                <a:srgbClr val="41B6E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0E5EB1AC-C80C-BD4F-A32D-A0CA02C45527}"/>
              </a:ext>
            </a:extLst>
          </p:cNvPr>
          <p:cNvSpPr>
            <a:spLocks noGrp="1"/>
          </p:cNvSpPr>
          <p:nvPr>
            <p:ph sz="quarter" idx="13"/>
          </p:nvPr>
        </p:nvSpPr>
        <p:spPr>
          <a:xfrm>
            <a:off x="6324600" y="1981200"/>
            <a:ext cx="5334000" cy="4038600"/>
          </a:xfrm>
        </p:spPr>
        <p:txBody>
          <a:bodyPr/>
          <a:lstStyle>
            <a:lvl1pPr>
              <a:buClr>
                <a:srgbClr val="41B6E6"/>
              </a:buClr>
              <a:defRPr>
                <a:solidFill>
                  <a:schemeClr val="tx1"/>
                </a:solidFill>
              </a:defRPr>
            </a:lvl1pPr>
            <a:lvl2pPr>
              <a:buClr>
                <a:srgbClr val="41B6E6"/>
              </a:buClr>
              <a:defRPr>
                <a:solidFill>
                  <a:schemeClr val="tx1"/>
                </a:solidFill>
              </a:defRPr>
            </a:lvl2pPr>
            <a:lvl3pPr>
              <a:buClr>
                <a:srgbClr val="41B6E6"/>
              </a:buClr>
              <a:defRPr>
                <a:solidFill>
                  <a:schemeClr val="tx1"/>
                </a:solidFill>
              </a:defRPr>
            </a:lvl3pPr>
            <a:lvl4pPr>
              <a:buClr>
                <a:srgbClr val="41B6E6"/>
              </a:buClr>
              <a:defRPr>
                <a:solidFill>
                  <a:schemeClr val="tx1"/>
                </a:solidFill>
              </a:defRPr>
            </a:lvl4pPr>
            <a:lvl5pPr>
              <a:buClr>
                <a:srgbClr val="41B6E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DD324796-8D32-4548-9803-08C09209A1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3709343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White 2 Content - V">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8CE09-16F1-D84D-B1D7-F4B2C7042693}"/>
              </a:ext>
            </a:extLst>
          </p:cNvPr>
          <p:cNvSpPr>
            <a:spLocks noGrp="1"/>
          </p:cNvSpPr>
          <p:nvPr>
            <p:ph type="title"/>
          </p:nvPr>
        </p:nvSpPr>
        <p:spPr>
          <a:xfrm>
            <a:off x="533400" y="1066800"/>
            <a:ext cx="11125200" cy="701731"/>
          </a:xfrm>
        </p:spPr>
        <p:txBody>
          <a:bodyPr/>
          <a:lstStyle>
            <a:lvl1pPr>
              <a:defRPr sz="4000">
                <a:solidFill>
                  <a:schemeClr val="tx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72550853-0447-C44E-9B40-C82A3287788D}"/>
              </a:ext>
            </a:extLst>
          </p:cNvPr>
          <p:cNvSpPr>
            <a:spLocks noGrp="1"/>
          </p:cNvSpPr>
          <p:nvPr>
            <p:ph type="ftr" sz="quarter" idx="10"/>
          </p:nvPr>
        </p:nvSpPr>
        <p:spPr/>
        <p:txBody>
          <a:bodyPr/>
          <a:lstStyle>
            <a:lvl1pPr algn="r">
              <a:defRPr>
                <a:solidFill>
                  <a:schemeClr val="tx1"/>
                </a:solidFill>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4" name="Slide Number Placeholder 3">
            <a:extLst>
              <a:ext uri="{FF2B5EF4-FFF2-40B4-BE49-F238E27FC236}">
                <a16:creationId xmlns:a16="http://schemas.microsoft.com/office/drawing/2014/main" id="{EA1F4E63-6432-204B-B78B-473232073AC6}"/>
              </a:ext>
            </a:extLst>
          </p:cNvPr>
          <p:cNvSpPr>
            <a:spLocks noGrp="1"/>
          </p:cNvSpPr>
          <p:nvPr>
            <p:ph type="sldNum" sz="quarter" idx="11"/>
          </p:nvPr>
        </p:nvSpPr>
        <p:spPr/>
        <p:txBody>
          <a:bodyPr/>
          <a:lstStyle>
            <a:lvl1pPr>
              <a:defRPr>
                <a:solidFill>
                  <a:schemeClr val="tx2"/>
                </a:solidFill>
              </a:defRPr>
            </a:lvl1pPr>
          </a:lstStyle>
          <a:p>
            <a:fld id="{43FA179E-7522-C04D-B148-6CA5DFA5CB78}" type="slidenum">
              <a:rPr lang="en-US" smtClean="0"/>
              <a:pPr/>
              <a:t>‹#›</a:t>
            </a:fld>
            <a:endParaRPr lang="en-US" dirty="0"/>
          </a:p>
        </p:txBody>
      </p:sp>
      <p:sp>
        <p:nvSpPr>
          <p:cNvPr id="6" name="Content Placeholder 5">
            <a:extLst>
              <a:ext uri="{FF2B5EF4-FFF2-40B4-BE49-F238E27FC236}">
                <a16:creationId xmlns:a16="http://schemas.microsoft.com/office/drawing/2014/main" id="{07C5D11B-EF82-FD48-A232-01ADD7DD5ABF}"/>
              </a:ext>
            </a:extLst>
          </p:cNvPr>
          <p:cNvSpPr>
            <a:spLocks noGrp="1"/>
          </p:cNvSpPr>
          <p:nvPr>
            <p:ph sz="quarter" idx="12"/>
          </p:nvPr>
        </p:nvSpPr>
        <p:spPr>
          <a:xfrm>
            <a:off x="533400" y="1981200"/>
            <a:ext cx="5334000" cy="4038600"/>
          </a:xfrm>
        </p:spPr>
        <p:txBody>
          <a:bodyPr/>
          <a:lstStyle>
            <a:lvl1pPr>
              <a:buClr>
                <a:srgbClr val="41B6E6"/>
              </a:buClr>
              <a:defRPr>
                <a:solidFill>
                  <a:schemeClr val="tx1"/>
                </a:solidFill>
              </a:defRPr>
            </a:lvl1pPr>
            <a:lvl2pPr>
              <a:buClr>
                <a:srgbClr val="41B6E6"/>
              </a:buClr>
              <a:defRPr>
                <a:solidFill>
                  <a:schemeClr val="tx1"/>
                </a:solidFill>
              </a:defRPr>
            </a:lvl2pPr>
            <a:lvl3pPr>
              <a:buClr>
                <a:srgbClr val="41B6E6"/>
              </a:buClr>
              <a:defRPr>
                <a:solidFill>
                  <a:schemeClr val="tx1"/>
                </a:solidFill>
              </a:defRPr>
            </a:lvl3pPr>
            <a:lvl4pPr>
              <a:buClr>
                <a:srgbClr val="41B6E6"/>
              </a:buClr>
              <a:defRPr>
                <a:solidFill>
                  <a:schemeClr val="tx1"/>
                </a:solidFill>
              </a:defRPr>
            </a:lvl4pPr>
            <a:lvl5pPr>
              <a:buClr>
                <a:srgbClr val="41B6E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0E5EB1AC-C80C-BD4F-A32D-A0CA02C45527}"/>
              </a:ext>
            </a:extLst>
          </p:cNvPr>
          <p:cNvSpPr>
            <a:spLocks noGrp="1"/>
          </p:cNvSpPr>
          <p:nvPr>
            <p:ph sz="quarter" idx="13"/>
          </p:nvPr>
        </p:nvSpPr>
        <p:spPr>
          <a:xfrm>
            <a:off x="6324600" y="1981200"/>
            <a:ext cx="5334000" cy="4038600"/>
          </a:xfrm>
        </p:spPr>
        <p:txBody>
          <a:bodyPr/>
          <a:lstStyle>
            <a:lvl1pPr>
              <a:buClr>
                <a:srgbClr val="41B6E6"/>
              </a:buClr>
              <a:defRPr>
                <a:solidFill>
                  <a:schemeClr val="tx1"/>
                </a:solidFill>
              </a:defRPr>
            </a:lvl1pPr>
            <a:lvl2pPr>
              <a:buClr>
                <a:srgbClr val="41B6E6"/>
              </a:buClr>
              <a:defRPr>
                <a:solidFill>
                  <a:schemeClr val="tx1"/>
                </a:solidFill>
              </a:defRPr>
            </a:lvl2pPr>
            <a:lvl3pPr>
              <a:buClr>
                <a:srgbClr val="41B6E6"/>
              </a:buClr>
              <a:defRPr>
                <a:solidFill>
                  <a:schemeClr val="tx1"/>
                </a:solidFill>
              </a:defRPr>
            </a:lvl3pPr>
            <a:lvl4pPr>
              <a:buClr>
                <a:srgbClr val="41B6E6"/>
              </a:buClr>
              <a:defRPr>
                <a:solidFill>
                  <a:schemeClr val="tx1"/>
                </a:solidFill>
              </a:defRPr>
            </a:lvl4pPr>
            <a:lvl5pPr>
              <a:buClr>
                <a:srgbClr val="41B6E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9AE94B2A-592C-8C4A-A114-1B27D042DC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321758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2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BBF4B8-9819-A64B-AACF-C8A9D3E11BEC}"/>
              </a:ext>
            </a:extLst>
          </p:cNvPr>
          <p:cNvSpPr>
            <a:spLocks noGrp="1"/>
          </p:cNvSpPr>
          <p:nvPr>
            <p:ph type="ftr" sz="quarter" idx="10"/>
          </p:nvPr>
        </p:nvSpPr>
        <p:spPr>
          <a:xfrm>
            <a:off x="8991600" y="6431190"/>
            <a:ext cx="2286000" cy="215444"/>
          </a:xfrm>
        </p:spPr>
        <p:txBody>
          <a:bodyPr/>
          <a:lstStyle/>
          <a:p>
            <a:r>
              <a:rPr lang="en-US" dirty="0"/>
              <a:t>Confidential &amp; Proprietary    </a:t>
            </a:r>
            <a:r>
              <a:rPr lang="en-US" dirty="0">
                <a:solidFill>
                  <a:schemeClr val="accent1"/>
                </a:solidFill>
              </a:rPr>
              <a:t>|</a:t>
            </a:r>
            <a:r>
              <a:rPr lang="en-US" dirty="0"/>
              <a:t> </a:t>
            </a:r>
          </a:p>
        </p:txBody>
      </p:sp>
      <p:sp>
        <p:nvSpPr>
          <p:cNvPr id="5" name="Slide Number Placeholder 4">
            <a:extLst>
              <a:ext uri="{FF2B5EF4-FFF2-40B4-BE49-F238E27FC236}">
                <a16:creationId xmlns:a16="http://schemas.microsoft.com/office/drawing/2014/main" id="{23656F28-56FE-BA4E-9A17-A4740B73C982}"/>
              </a:ext>
            </a:extLst>
          </p:cNvPr>
          <p:cNvSpPr>
            <a:spLocks noGrp="1"/>
          </p:cNvSpPr>
          <p:nvPr>
            <p:ph type="sldNum" sz="quarter" idx="11"/>
          </p:nvPr>
        </p:nvSpPr>
        <p:spPr>
          <a:xfrm>
            <a:off x="11277600" y="6431190"/>
            <a:ext cx="381000" cy="215444"/>
          </a:xfrm>
        </p:spPr>
        <p:txBody>
          <a:bodyPr/>
          <a:lstStyle/>
          <a:p>
            <a:fld id="{43FA179E-7522-C04D-B148-6CA5DFA5CB78}" type="slidenum">
              <a:rPr lang="en-US" smtClean="0"/>
              <a:pPr/>
              <a:t>‹#›</a:t>
            </a:fld>
            <a:endParaRPr lang="en-US" dirty="0"/>
          </a:p>
        </p:txBody>
      </p:sp>
      <p:sp>
        <p:nvSpPr>
          <p:cNvPr id="7" name="Title 1">
            <a:extLst>
              <a:ext uri="{FF2B5EF4-FFF2-40B4-BE49-F238E27FC236}">
                <a16:creationId xmlns:a16="http://schemas.microsoft.com/office/drawing/2014/main" id="{DCB3C512-113D-8F4E-A000-39B2888BE88F}"/>
              </a:ext>
            </a:extLst>
          </p:cNvPr>
          <p:cNvSpPr>
            <a:spLocks noGrp="1"/>
          </p:cNvSpPr>
          <p:nvPr>
            <p:ph type="title"/>
          </p:nvPr>
        </p:nvSpPr>
        <p:spPr>
          <a:xfrm>
            <a:off x="533400" y="1066800"/>
            <a:ext cx="11125200" cy="701731"/>
          </a:xfrm>
        </p:spPr>
        <p:txBody>
          <a:bodyPr/>
          <a:lstStyle>
            <a:lvl1pPr>
              <a:defRPr sz="4000">
                <a:solidFill>
                  <a:schemeClr val="bg1"/>
                </a:solidFill>
              </a:defRPr>
            </a:lvl1pPr>
          </a:lstStyle>
          <a:p>
            <a:r>
              <a:rPr lang="en-US"/>
              <a:t>Click to edit Master title style</a:t>
            </a:r>
            <a:endParaRPr lang="en-US" dirty="0"/>
          </a:p>
        </p:txBody>
      </p:sp>
      <p:sp>
        <p:nvSpPr>
          <p:cNvPr id="8" name="Content Placeholder 5">
            <a:extLst>
              <a:ext uri="{FF2B5EF4-FFF2-40B4-BE49-F238E27FC236}">
                <a16:creationId xmlns:a16="http://schemas.microsoft.com/office/drawing/2014/main" id="{0F109F9F-371B-9645-A2BD-74F10FB81266}"/>
              </a:ext>
            </a:extLst>
          </p:cNvPr>
          <p:cNvSpPr>
            <a:spLocks noGrp="1"/>
          </p:cNvSpPr>
          <p:nvPr>
            <p:ph sz="quarter" idx="12"/>
          </p:nvPr>
        </p:nvSpPr>
        <p:spPr>
          <a:xfrm>
            <a:off x="533400" y="1981200"/>
            <a:ext cx="5334000" cy="4038600"/>
          </a:xfrm>
        </p:spPr>
        <p:txBody>
          <a:bodyPr/>
          <a:lstStyle>
            <a:lvl1pPr>
              <a:buClr>
                <a:srgbClr val="41B6E6"/>
              </a:buClr>
              <a:defRPr>
                <a:solidFill>
                  <a:schemeClr val="bg1"/>
                </a:solidFill>
              </a:defRPr>
            </a:lvl1pPr>
            <a:lvl2pPr>
              <a:buClr>
                <a:srgbClr val="41B6E6"/>
              </a:buClr>
              <a:defRPr>
                <a:solidFill>
                  <a:schemeClr val="bg1"/>
                </a:solidFill>
              </a:defRPr>
            </a:lvl2pPr>
            <a:lvl3pPr>
              <a:buClr>
                <a:srgbClr val="41B6E6"/>
              </a:buClr>
              <a:defRPr>
                <a:solidFill>
                  <a:schemeClr val="bg1"/>
                </a:solidFill>
              </a:defRPr>
            </a:lvl3pPr>
            <a:lvl4pPr>
              <a:buClr>
                <a:srgbClr val="41B6E6"/>
              </a:buClr>
              <a:defRPr>
                <a:solidFill>
                  <a:schemeClr val="bg1"/>
                </a:solidFill>
              </a:defRPr>
            </a:lvl4pPr>
            <a:lvl5pPr>
              <a:buClr>
                <a:srgbClr val="41B6E6"/>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7">
            <a:extLst>
              <a:ext uri="{FF2B5EF4-FFF2-40B4-BE49-F238E27FC236}">
                <a16:creationId xmlns:a16="http://schemas.microsoft.com/office/drawing/2014/main" id="{06AEF0FF-500A-3643-9609-CE89EBE65E96}"/>
              </a:ext>
            </a:extLst>
          </p:cNvPr>
          <p:cNvSpPr>
            <a:spLocks noGrp="1"/>
          </p:cNvSpPr>
          <p:nvPr>
            <p:ph sz="quarter" idx="13"/>
          </p:nvPr>
        </p:nvSpPr>
        <p:spPr>
          <a:xfrm>
            <a:off x="6324600" y="1981200"/>
            <a:ext cx="5334000" cy="4038600"/>
          </a:xfrm>
        </p:spPr>
        <p:txBody>
          <a:bodyPr/>
          <a:lstStyle>
            <a:lvl1pPr>
              <a:buClr>
                <a:srgbClr val="41B6E6"/>
              </a:buClr>
              <a:defRPr>
                <a:solidFill>
                  <a:schemeClr val="bg1"/>
                </a:solidFill>
              </a:defRPr>
            </a:lvl1pPr>
            <a:lvl2pPr>
              <a:buClr>
                <a:srgbClr val="41B6E6"/>
              </a:buClr>
              <a:defRPr>
                <a:solidFill>
                  <a:schemeClr val="bg1"/>
                </a:solidFill>
              </a:defRPr>
            </a:lvl2pPr>
            <a:lvl3pPr>
              <a:buClr>
                <a:srgbClr val="41B6E6"/>
              </a:buClr>
              <a:defRPr>
                <a:solidFill>
                  <a:schemeClr val="bg1"/>
                </a:solidFill>
              </a:defRPr>
            </a:lvl3pPr>
            <a:lvl4pPr>
              <a:buClr>
                <a:srgbClr val="41B6E6"/>
              </a:buClr>
              <a:defRPr>
                <a:solidFill>
                  <a:schemeClr val="bg1"/>
                </a:solidFill>
              </a:defRPr>
            </a:lvl4pPr>
            <a:lvl5pPr>
              <a:buClr>
                <a:srgbClr val="41B6E6"/>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A3EA3DFA-8741-C64C-B489-015E080A0B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200"/>
            <a:ext cx="594360" cy="274320"/>
          </a:xfrm>
          <a:prstGeom prst="rect">
            <a:avLst/>
          </a:prstGeom>
        </p:spPr>
      </p:pic>
    </p:spTree>
    <p:extLst>
      <p:ext uri="{BB962C8B-B14F-4D97-AF65-F5344CB8AC3E}">
        <p14:creationId xmlns:p14="http://schemas.microsoft.com/office/powerpoint/2010/main" val="1139520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Content + Graphic - V">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F4652-14B2-9545-92EC-6E48911F7918}"/>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4495801" y="0"/>
            <a:ext cx="7696200" cy="6858000"/>
          </a:xfrm>
          <a:prstGeom prst="rect">
            <a:avLst/>
          </a:prstGeom>
        </p:spPr>
      </p:pic>
      <p:sp>
        <p:nvSpPr>
          <p:cNvPr id="2" name="Title 1">
            <a:extLst>
              <a:ext uri="{FF2B5EF4-FFF2-40B4-BE49-F238E27FC236}">
                <a16:creationId xmlns:a16="http://schemas.microsoft.com/office/drawing/2014/main" id="{B1EAC0BE-710E-D141-9F9B-F0BD3DD78FD7}"/>
              </a:ext>
            </a:extLst>
          </p:cNvPr>
          <p:cNvSpPr>
            <a:spLocks noGrp="1"/>
          </p:cNvSpPr>
          <p:nvPr>
            <p:ph type="title"/>
          </p:nvPr>
        </p:nvSpPr>
        <p:spPr>
          <a:xfrm>
            <a:off x="533400" y="1295400"/>
            <a:ext cx="5638800" cy="1447800"/>
          </a:xfrm>
        </p:spPr>
        <p:txBody>
          <a:bodyPr>
            <a:normAutofit/>
          </a:bodyPr>
          <a:lstStyle>
            <a:lvl1pPr algn="l">
              <a:defRPr sz="40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BF5A7A-21A2-A443-A011-6856A6064BEF}"/>
              </a:ext>
            </a:extLst>
          </p:cNvPr>
          <p:cNvSpPr>
            <a:spLocks noGrp="1"/>
          </p:cNvSpPr>
          <p:nvPr>
            <p:ph idx="1"/>
          </p:nvPr>
        </p:nvSpPr>
        <p:spPr>
          <a:xfrm>
            <a:off x="533400" y="2895600"/>
            <a:ext cx="5638800" cy="2514600"/>
          </a:xfrm>
        </p:spPr>
        <p:txBody>
          <a:bodyPr>
            <a:normAutofit/>
          </a:bodyPr>
          <a:lstStyle>
            <a:lvl1pPr marL="0" indent="0">
              <a:buNone/>
              <a:defRPr sz="2000">
                <a:solidFill>
                  <a:schemeClr val="tx1"/>
                </a:solidFill>
              </a:defRPr>
            </a:lvl1pPr>
            <a:lvl2pPr marL="800100" indent="-342900">
              <a:buFont typeface="Arial" panose="020B0604020202020204" pitchFamily="34" charset="0"/>
              <a:buChar char="•"/>
              <a:defRPr sz="2000">
                <a:solidFill>
                  <a:schemeClr val="tx1"/>
                </a:solidFill>
              </a:defRPr>
            </a:lvl2pPr>
            <a:lvl3pPr marL="1257300" indent="-342900">
              <a:buFont typeface="Arial" panose="020B0604020202020204" pitchFamily="34" charset="0"/>
              <a:buChar char="•"/>
              <a:defRPr sz="2000">
                <a:solidFill>
                  <a:schemeClr val="tx1"/>
                </a:solidFill>
              </a:defRPr>
            </a:lvl3pPr>
            <a:lvl4pPr marL="1714500" indent="-342900">
              <a:buFont typeface="Arial" panose="020B0604020202020204" pitchFamily="34" charset="0"/>
              <a:buChar char="•"/>
              <a:defRPr sz="2000">
                <a:solidFill>
                  <a:schemeClr val="tx1"/>
                </a:solidFill>
              </a:defRPr>
            </a:lvl4pPr>
            <a:lvl5pPr marL="2171700" indent="-342900">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3">
            <a:extLst>
              <a:ext uri="{FF2B5EF4-FFF2-40B4-BE49-F238E27FC236}">
                <a16:creationId xmlns:a16="http://schemas.microsoft.com/office/drawing/2014/main" id="{0AAE6360-D9B3-594C-84DD-A872D4AB3168}"/>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tx1"/>
                </a:solidFill>
                <a:latin typeface="Gibson Light" pitchFamily="2" charset="77"/>
              </a:defRPr>
            </a:lvl1pPr>
          </a:lstStyle>
          <a:p>
            <a:r>
              <a:rPr lang="en-US" dirty="0">
                <a:solidFill>
                  <a:schemeClr val="tx2"/>
                </a:solidFill>
              </a:rPr>
              <a:t>Confidential &amp; Proprietary    </a:t>
            </a:r>
            <a:r>
              <a:rPr lang="en-US" dirty="0">
                <a:solidFill>
                  <a:schemeClr val="accent1"/>
                </a:solidFill>
              </a:rPr>
              <a:t>|</a:t>
            </a:r>
            <a:r>
              <a:rPr lang="en-US" dirty="0"/>
              <a:t> </a:t>
            </a:r>
          </a:p>
        </p:txBody>
      </p:sp>
      <p:sp>
        <p:nvSpPr>
          <p:cNvPr id="13" name="Slide Number Placeholder 12">
            <a:extLst>
              <a:ext uri="{FF2B5EF4-FFF2-40B4-BE49-F238E27FC236}">
                <a16:creationId xmlns:a16="http://schemas.microsoft.com/office/drawing/2014/main" id="{530A606E-50FC-A941-A9DC-D519139C8E2E}"/>
              </a:ext>
            </a:extLst>
          </p:cNvPr>
          <p:cNvSpPr>
            <a:spLocks noGrp="1"/>
          </p:cNvSpPr>
          <p:nvPr>
            <p:ph type="sldNum" sz="quarter" idx="10"/>
          </p:nvPr>
        </p:nvSpPr>
        <p:spPr>
          <a:xfrm>
            <a:off x="11201400" y="6431190"/>
            <a:ext cx="457200" cy="215444"/>
          </a:xfrm>
        </p:spPr>
        <p:txBody>
          <a:bodyPr/>
          <a:lstStyle>
            <a:lvl1pPr>
              <a:defRPr>
                <a:solidFill>
                  <a:schemeClr val="tx2"/>
                </a:solidFill>
              </a:defRPr>
            </a:lvl1pPr>
          </a:lstStyle>
          <a:p>
            <a:fld id="{43FA179E-7522-C04D-B148-6CA5DFA5CB78}" type="slidenum">
              <a:rPr lang="en-US" smtClean="0"/>
              <a:pPr/>
              <a:t>‹#›</a:t>
            </a:fld>
            <a:endParaRPr lang="en-US" dirty="0"/>
          </a:p>
        </p:txBody>
      </p:sp>
      <p:pic>
        <p:nvPicPr>
          <p:cNvPr id="12" name="Picture 11">
            <a:extLst>
              <a:ext uri="{FF2B5EF4-FFF2-40B4-BE49-F238E27FC236}">
                <a16:creationId xmlns:a16="http://schemas.microsoft.com/office/drawing/2014/main" id="{ADB10D84-786F-CF41-932F-05CA8370B2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57199"/>
            <a:ext cx="594359" cy="274320"/>
          </a:xfrm>
          <a:prstGeom prst="rect">
            <a:avLst/>
          </a:prstGeom>
        </p:spPr>
      </p:pic>
    </p:spTree>
    <p:extLst>
      <p:ext uri="{BB962C8B-B14F-4D97-AF65-F5344CB8AC3E}">
        <p14:creationId xmlns:p14="http://schemas.microsoft.com/office/powerpoint/2010/main" val="38349410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1A2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88E9BC-07FF-704F-84A5-174BE029249C}"/>
              </a:ext>
            </a:extLst>
          </p:cNvPr>
          <p:cNvSpPr>
            <a:spLocks noGrp="1"/>
          </p:cNvSpPr>
          <p:nvPr>
            <p:ph type="title"/>
          </p:nvPr>
        </p:nvSpPr>
        <p:spPr>
          <a:xfrm>
            <a:off x="533400" y="533400"/>
            <a:ext cx="11125200" cy="701731"/>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38B366-AF50-1646-BA25-B771E847C502}"/>
              </a:ext>
            </a:extLst>
          </p:cNvPr>
          <p:cNvSpPr>
            <a:spLocks noGrp="1"/>
          </p:cNvSpPr>
          <p:nvPr>
            <p:ph type="body" idx="1"/>
          </p:nvPr>
        </p:nvSpPr>
        <p:spPr>
          <a:xfrm>
            <a:off x="533400" y="1825625"/>
            <a:ext cx="111252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179333BD-0BD2-7745-8523-4029EF2504E1}"/>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lvl1pPr algn="r">
              <a:defRPr sz="800" b="0" i="0">
                <a:solidFill>
                  <a:schemeClr val="bg2">
                    <a:lumMod val="75000"/>
                  </a:schemeClr>
                </a:solidFill>
                <a:latin typeface="Gibson Light" pitchFamily="2" charset="77"/>
              </a:defRPr>
            </a:lvl1pPr>
          </a:lstStyle>
          <a:p>
            <a:r>
              <a:rPr lang="en-US" dirty="0"/>
              <a:t>Confidential &amp; Proprietary  </a:t>
            </a:r>
            <a:r>
              <a:rPr lang="en-US" dirty="0">
                <a:solidFill>
                  <a:schemeClr val="accent1"/>
                </a:solidFill>
              </a:rPr>
              <a:t>|</a:t>
            </a:r>
            <a:r>
              <a:rPr lang="en-US" dirty="0"/>
              <a:t> </a:t>
            </a:r>
          </a:p>
        </p:txBody>
      </p:sp>
      <p:sp>
        <p:nvSpPr>
          <p:cNvPr id="7" name="Slide Number Placeholder 6">
            <a:extLst>
              <a:ext uri="{FF2B5EF4-FFF2-40B4-BE49-F238E27FC236}">
                <a16:creationId xmlns:a16="http://schemas.microsoft.com/office/drawing/2014/main" id="{887D4462-9026-8D4F-95E2-7927AB55D804}"/>
              </a:ext>
            </a:extLst>
          </p:cNvPr>
          <p:cNvSpPr>
            <a:spLocks noGrp="1"/>
          </p:cNvSpPr>
          <p:nvPr>
            <p:ph type="sldNum" sz="quarter" idx="4"/>
          </p:nvPr>
        </p:nvSpPr>
        <p:spPr>
          <a:xfrm>
            <a:off x="11201400" y="6431190"/>
            <a:ext cx="457200" cy="215444"/>
          </a:xfrm>
          <a:prstGeom prst="rect">
            <a:avLst/>
          </a:prstGeom>
        </p:spPr>
        <p:txBody>
          <a:bodyPr vert="horz" wrap="square" lIns="91440" tIns="45720" rIns="91440" bIns="45720" rtlCol="0" anchor="ctr">
            <a:spAutoFit/>
          </a:bodyPr>
          <a:lstStyle>
            <a:lvl1pPr algn="r">
              <a:defRPr sz="800" b="0" i="0">
                <a:solidFill>
                  <a:schemeClr val="bg2">
                    <a:lumMod val="75000"/>
                  </a:schemeClr>
                </a:solidFill>
                <a:latin typeface="Gibson Light" pitchFamily="2" charset="77"/>
              </a:defRPr>
            </a:lvl1pPr>
          </a:lstStyle>
          <a:p>
            <a:fld id="{43FA179E-7522-C04D-B148-6CA5DFA5CB78}" type="slidenum">
              <a:rPr lang="en-US" smtClean="0"/>
              <a:pPr/>
              <a:t>‹#›</a:t>
            </a:fld>
            <a:endParaRPr lang="en-US" dirty="0"/>
          </a:p>
        </p:txBody>
      </p:sp>
    </p:spTree>
    <p:extLst>
      <p:ext uri="{BB962C8B-B14F-4D97-AF65-F5344CB8AC3E}">
        <p14:creationId xmlns:p14="http://schemas.microsoft.com/office/powerpoint/2010/main" val="4180022741"/>
      </p:ext>
    </p:extLst>
  </p:cSld>
  <p:clrMap bg1="lt1" tx1="dk1" bg2="lt2" tx2="dk2" accent1="accent1" accent2="accent2" accent3="accent3" accent4="accent4" accent5="accent5" accent6="accent6" hlink="hlink" folHlink="folHlink"/>
  <p:sldLayoutIdLst>
    <p:sldLayoutId id="2147483677" r:id="rId1"/>
    <p:sldLayoutId id="2147483691" r:id="rId2"/>
    <p:sldLayoutId id="2147483683" r:id="rId3"/>
    <p:sldLayoutId id="2147483702" r:id="rId4"/>
    <p:sldLayoutId id="2147483655" r:id="rId5"/>
    <p:sldLayoutId id="2147483684" r:id="rId6"/>
    <p:sldLayoutId id="2147483703" r:id="rId7"/>
    <p:sldLayoutId id="2147483698" r:id="rId8"/>
    <p:sldLayoutId id="2147483685" r:id="rId9"/>
    <p:sldLayoutId id="2147483704" r:id="rId10"/>
    <p:sldLayoutId id="2147483699" r:id="rId11"/>
    <p:sldLayoutId id="2147483663" r:id="rId12"/>
    <p:sldLayoutId id="2147483705" r:id="rId13"/>
    <p:sldLayoutId id="2147483664" r:id="rId14"/>
    <p:sldLayoutId id="2147483666" r:id="rId15"/>
    <p:sldLayoutId id="2147483706" r:id="rId16"/>
    <p:sldLayoutId id="2147483667" r:id="rId17"/>
    <p:sldLayoutId id="2147483659" r:id="rId18"/>
    <p:sldLayoutId id="2147483707" r:id="rId19"/>
    <p:sldLayoutId id="2147483700" r:id="rId20"/>
    <p:sldLayoutId id="2147483671" r:id="rId21"/>
    <p:sldLayoutId id="2147483701" r:id="rId22"/>
    <p:sldLayoutId id="2147483661" r:id="rId23"/>
    <p:sldLayoutId id="2147483662" r:id="rId24"/>
    <p:sldLayoutId id="2147483682" r:id="rId25"/>
    <p:sldLayoutId id="2147483708" r:id="rId26"/>
    <p:sldLayoutId id="2147483709" r:id="rId27"/>
    <p:sldLayoutId id="2147483710" r:id="rId28"/>
    <p:sldLayoutId id="2147483711" r:id="rId29"/>
    <p:sldLayoutId id="2147483713" r:id="rId30"/>
    <p:sldLayoutId id="2147483714" r:id="rId31"/>
    <p:sldLayoutId id="2147483715" r:id="rId32"/>
    <p:sldLayoutId id="2147483716" r:id="rId33"/>
  </p:sldLayoutIdLst>
  <p:hf hdr="0" dt="0"/>
  <p:txStyles>
    <p:titleStyle>
      <a:lvl1pPr algn="l" defTabSz="914400" rtl="0" eaLnBrk="1" latinLnBrk="0" hangingPunct="1">
        <a:lnSpc>
          <a:spcPct val="90000"/>
        </a:lnSpc>
        <a:spcBef>
          <a:spcPct val="0"/>
        </a:spcBef>
        <a:buNone/>
        <a:defRPr sz="4400" b="0" i="0" kern="1200">
          <a:solidFill>
            <a:schemeClr val="bg1"/>
          </a:solidFill>
          <a:latin typeface="Gibson" pitchFamily="2" charset="77"/>
          <a:ea typeface="+mj-ea"/>
          <a:cs typeface="+mj-cs"/>
        </a:defRPr>
      </a:lvl1pPr>
    </p:titleStyle>
    <p:bodyStyle>
      <a:lvl1pPr marL="0" indent="0" algn="l" defTabSz="914400" rtl="0" eaLnBrk="1" latinLnBrk="0" hangingPunct="1">
        <a:lnSpc>
          <a:spcPct val="100000"/>
        </a:lnSpc>
        <a:spcBef>
          <a:spcPts val="1000"/>
        </a:spcBef>
        <a:spcAft>
          <a:spcPts val="500"/>
        </a:spcAft>
        <a:buFont typeface="Arial" panose="020B0604020202020204" pitchFamily="34" charset="0"/>
        <a:buNone/>
        <a:defRPr sz="2000" b="0" i="0" kern="1200">
          <a:solidFill>
            <a:schemeClr val="bg1"/>
          </a:solidFill>
          <a:latin typeface="Gibson Light" pitchFamily="2" charset="77"/>
          <a:ea typeface="+mn-ea"/>
          <a:cs typeface="+mn-cs"/>
        </a:defRPr>
      </a:lvl1pPr>
      <a:lvl2pPr marL="800100" indent="-34290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2pPr>
      <a:lvl3pPr marL="1257300" indent="-34290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3pPr>
      <a:lvl4pPr marL="1657350" indent="-28575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4pPr>
      <a:lvl5pPr marL="2114550" indent="-28575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34" Type="http://schemas.openxmlformats.org/officeDocument/2006/relationships/image" Target="../media/image56.jpe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2" Type="http://schemas.openxmlformats.org/officeDocument/2006/relationships/notesSlide" Target="../notesSlides/notesSlide3.xml"/><Relationship Id="rId16" Type="http://schemas.openxmlformats.org/officeDocument/2006/relationships/image" Target="../media/image38.jpe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30.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jpe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jpeg"/><Relationship Id="rId30" Type="http://schemas.openxmlformats.org/officeDocument/2006/relationships/image" Target="../media/image52.jpeg"/><Relationship Id="rId35" Type="http://schemas.openxmlformats.org/officeDocument/2006/relationships/image" Target="../media/image57.png"/><Relationship Id="rId8"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hyperlink" Target="mailto:michael.harsch@velo3d.com?subject=Follow%20up%20from%20SAE%20webinar" TargetMode="External"/><Relationship Id="rId2" Type="http://schemas.openxmlformats.org/officeDocument/2006/relationships/hyperlink" Target="mailto:paul.hollowaty@velo3d.com?subject=Follow%20up%20from%20SAE%20Webinar" TargetMode="Externa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18.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9.png"/><Relationship Id="rId5" Type="http://schemas.microsoft.com/office/2007/relationships/hdphoto" Target="../media/hdphoto1.wdp"/><Relationship Id="rId4" Type="http://schemas.openxmlformats.org/officeDocument/2006/relationships/image" Target="../media/image88.png"/><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95.emf"/><Relationship Id="rId5" Type="http://schemas.openxmlformats.org/officeDocument/2006/relationships/chart" Target="../charts/chart1.xml"/><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12" Type="http://schemas.microsoft.com/office/2007/relationships/hdphoto" Target="../media/hdphoto6.wdp"/><Relationship Id="rId2" Type="http://schemas.openxmlformats.org/officeDocument/2006/relationships/image" Target="../media/image62.pn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117.png"/><Relationship Id="rId5" Type="http://schemas.openxmlformats.org/officeDocument/2006/relationships/image" Target="../media/image113.png"/><Relationship Id="rId10" Type="http://schemas.microsoft.com/office/2007/relationships/hdphoto" Target="../media/hdphoto5.wdp"/><Relationship Id="rId4" Type="http://schemas.openxmlformats.org/officeDocument/2006/relationships/image" Target="../media/image112.png"/><Relationship Id="rId9"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13" Type="http://schemas.microsoft.com/office/2007/relationships/hdphoto" Target="../media/hdphoto10.wdp"/><Relationship Id="rId3" Type="http://schemas.microsoft.com/office/2007/relationships/hdphoto" Target="../media/hdphoto7.wdp"/><Relationship Id="rId7" Type="http://schemas.openxmlformats.org/officeDocument/2006/relationships/image" Target="../media/image123.png"/><Relationship Id="rId12" Type="http://schemas.openxmlformats.org/officeDocument/2006/relationships/image" Target="../media/image127.png"/><Relationship Id="rId2" Type="http://schemas.openxmlformats.org/officeDocument/2006/relationships/image" Target="../media/image120.png"/><Relationship Id="rId1" Type="http://schemas.openxmlformats.org/officeDocument/2006/relationships/slideLayout" Target="../slideLayouts/slideLayout30.xml"/><Relationship Id="rId6" Type="http://schemas.openxmlformats.org/officeDocument/2006/relationships/image" Target="../media/image122.png"/><Relationship Id="rId11" Type="http://schemas.openxmlformats.org/officeDocument/2006/relationships/image" Target="../media/image126.png"/><Relationship Id="rId5" Type="http://schemas.microsoft.com/office/2007/relationships/hdphoto" Target="../media/hdphoto8.wdp"/><Relationship Id="rId15" Type="http://schemas.openxmlformats.org/officeDocument/2006/relationships/image" Target="../media/image129.png"/><Relationship Id="rId10" Type="http://schemas.openxmlformats.org/officeDocument/2006/relationships/image" Target="../media/image125.png"/><Relationship Id="rId4" Type="http://schemas.openxmlformats.org/officeDocument/2006/relationships/image" Target="../media/image121.png"/><Relationship Id="rId9" Type="http://schemas.microsoft.com/office/2007/relationships/hdphoto" Target="../media/hdphoto9.wdp"/><Relationship Id="rId14" Type="http://schemas.openxmlformats.org/officeDocument/2006/relationships/image" Target="../media/image1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 Id="rId4" Type="http://schemas.openxmlformats.org/officeDocument/2006/relationships/image" Target="../media/image13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298DBB6-3389-2E83-DDA2-33ED2728C7A6}"/>
              </a:ext>
            </a:extLst>
          </p:cNvPr>
          <p:cNvPicPr>
            <a:picLocks noGrp="1" noChangeAspect="1"/>
          </p:cNvPicPr>
          <p:nvPr>
            <p:ph type="pic" sz="quarter" idx="11"/>
          </p:nvPr>
        </p:nvPicPr>
        <p:blipFill>
          <a:blip r:embed="rId3" cstate="email">
            <a:alphaModFix amt="35000"/>
            <a:extLst>
              <a:ext uri="{28A0092B-C50C-407E-A947-70E740481C1C}">
                <a14:useLocalDpi xmlns:a14="http://schemas.microsoft.com/office/drawing/2010/main"/>
              </a:ext>
            </a:extLst>
          </a:blip>
          <a:srcRect/>
          <a:stretch/>
        </p:blipFill>
        <p:spPr>
          <a:xfrm>
            <a:off x="0" y="0"/>
            <a:ext cx="12192000" cy="6858000"/>
          </a:xfrm>
        </p:spPr>
      </p:pic>
      <p:sp>
        <p:nvSpPr>
          <p:cNvPr id="3" name="Title 2">
            <a:extLst>
              <a:ext uri="{FF2B5EF4-FFF2-40B4-BE49-F238E27FC236}">
                <a16:creationId xmlns:a16="http://schemas.microsoft.com/office/drawing/2014/main" id="{2382E9F7-988E-1547-9ED1-3EEFAA391908}"/>
              </a:ext>
            </a:extLst>
          </p:cNvPr>
          <p:cNvSpPr>
            <a:spLocks noGrp="1"/>
          </p:cNvSpPr>
          <p:nvPr>
            <p:ph type="ctrTitle"/>
          </p:nvPr>
        </p:nvSpPr>
        <p:spPr>
          <a:xfrm>
            <a:off x="457200" y="2667000"/>
            <a:ext cx="7696200" cy="2419124"/>
          </a:xfrm>
        </p:spPr>
        <p:txBody>
          <a:bodyPr/>
          <a:lstStyle/>
          <a:p>
            <a:r>
              <a:rPr lang="en-US" dirty="0"/>
              <a:t>How Metal AM Is Driving the Future of Tooling</a:t>
            </a:r>
            <a:endParaRPr lang="en-GB" dirty="0"/>
          </a:p>
        </p:txBody>
      </p:sp>
      <p:sp>
        <p:nvSpPr>
          <p:cNvPr id="5" name="Content Placeholder 4">
            <a:extLst>
              <a:ext uri="{FF2B5EF4-FFF2-40B4-BE49-F238E27FC236}">
                <a16:creationId xmlns:a16="http://schemas.microsoft.com/office/drawing/2014/main" id="{572B9EED-9AF1-D34E-8F2D-83038AD14CDC}"/>
              </a:ext>
            </a:extLst>
          </p:cNvPr>
          <p:cNvSpPr>
            <a:spLocks noGrp="1"/>
          </p:cNvSpPr>
          <p:nvPr>
            <p:ph sz="quarter" idx="10"/>
          </p:nvPr>
        </p:nvSpPr>
        <p:spPr>
          <a:xfrm>
            <a:off x="457200" y="5486400"/>
            <a:ext cx="4572000" cy="307777"/>
          </a:xfrm>
        </p:spPr>
        <p:txBody>
          <a:bodyPr/>
          <a:lstStyle/>
          <a:p>
            <a:r>
              <a:rPr lang="en-US" dirty="0"/>
              <a:t>June 8, 2023</a:t>
            </a:r>
            <a:endParaRPr lang="en-GB" dirty="0"/>
          </a:p>
        </p:txBody>
      </p:sp>
      <p:pic>
        <p:nvPicPr>
          <p:cNvPr id="8" name="Picture 7">
            <a:extLst>
              <a:ext uri="{FF2B5EF4-FFF2-40B4-BE49-F238E27FC236}">
                <a16:creationId xmlns:a16="http://schemas.microsoft.com/office/drawing/2014/main" id="{5AFB0BE0-0458-E144-AFEC-BD2AB5CE9A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999" y="1238290"/>
            <a:ext cx="2514600" cy="410911"/>
          </a:xfrm>
          <a:prstGeom prst="rect">
            <a:avLst/>
          </a:prstGeom>
        </p:spPr>
      </p:pic>
    </p:spTree>
    <p:extLst>
      <p:ext uri="{BB962C8B-B14F-4D97-AF65-F5344CB8AC3E}">
        <p14:creationId xmlns:p14="http://schemas.microsoft.com/office/powerpoint/2010/main" val="3581475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533B7-8095-23D0-16E4-533D0228D4EB}"/>
              </a:ext>
            </a:extLst>
          </p:cNvPr>
          <p:cNvSpPr>
            <a:spLocks noGrp="1"/>
          </p:cNvSpPr>
          <p:nvPr>
            <p:ph type="title"/>
          </p:nvPr>
        </p:nvSpPr>
        <p:spPr/>
        <p:txBody>
          <a:bodyPr/>
          <a:lstStyle/>
          <a:p>
            <a:r>
              <a:rPr lang="en-US" dirty="0"/>
              <a:t>Why AM-enabled Conformal Cooling is Hard</a:t>
            </a:r>
          </a:p>
        </p:txBody>
      </p:sp>
      <p:sp>
        <p:nvSpPr>
          <p:cNvPr id="3" name="Footer Placeholder 2">
            <a:extLst>
              <a:ext uri="{FF2B5EF4-FFF2-40B4-BE49-F238E27FC236}">
                <a16:creationId xmlns:a16="http://schemas.microsoft.com/office/drawing/2014/main" id="{BC467C5D-780D-6ACC-5492-CF9704C6DE83}"/>
              </a:ext>
            </a:extLst>
          </p:cNvPr>
          <p:cNvSpPr>
            <a:spLocks noGrp="1"/>
          </p:cNvSpPr>
          <p:nvPr>
            <p:ph type="ftr" sz="quarter" idx="10"/>
          </p:nvPr>
        </p:nvSpPr>
        <p:spPr/>
        <p:txBody>
          <a:bodyPr/>
          <a:lstStyle/>
          <a:p>
            <a:r>
              <a:rPr lang="en-US">
                <a:solidFill>
                  <a:schemeClr val="tx2"/>
                </a:solidFill>
              </a:rPr>
              <a:t>Confidential &amp; Proprietary    </a:t>
            </a:r>
            <a:r>
              <a:rPr lang="en-US">
                <a:solidFill>
                  <a:schemeClr val="accent1"/>
                </a:solidFill>
              </a:rPr>
              <a:t>|</a:t>
            </a:r>
            <a:r>
              <a:rPr lang="en-US"/>
              <a:t> </a:t>
            </a:r>
            <a:endParaRPr lang="en-US" dirty="0"/>
          </a:p>
        </p:txBody>
      </p:sp>
      <p:sp>
        <p:nvSpPr>
          <p:cNvPr id="4" name="Slide Number Placeholder 3">
            <a:extLst>
              <a:ext uri="{FF2B5EF4-FFF2-40B4-BE49-F238E27FC236}">
                <a16:creationId xmlns:a16="http://schemas.microsoft.com/office/drawing/2014/main" id="{6A353CC7-82EA-0F3D-BAD7-C87B9F076A1C}"/>
              </a:ext>
            </a:extLst>
          </p:cNvPr>
          <p:cNvSpPr>
            <a:spLocks noGrp="1"/>
          </p:cNvSpPr>
          <p:nvPr>
            <p:ph type="sldNum" sz="quarter" idx="11"/>
          </p:nvPr>
        </p:nvSpPr>
        <p:spPr/>
        <p:txBody>
          <a:bodyPr/>
          <a:lstStyle/>
          <a:p>
            <a:fld id="{43FA179E-7522-C04D-B148-6CA5DFA5CB78}" type="slidenum">
              <a:rPr lang="en-US" smtClean="0"/>
              <a:pPr/>
              <a:t>10</a:t>
            </a:fld>
            <a:endParaRPr lang="en-US" dirty="0"/>
          </a:p>
        </p:txBody>
      </p:sp>
      <p:sp>
        <p:nvSpPr>
          <p:cNvPr id="5" name="Content Placeholder 4">
            <a:extLst>
              <a:ext uri="{FF2B5EF4-FFF2-40B4-BE49-F238E27FC236}">
                <a16:creationId xmlns:a16="http://schemas.microsoft.com/office/drawing/2014/main" id="{3D0A6EC8-34E6-7A7D-51E4-A0BF2E86C33A}"/>
              </a:ext>
            </a:extLst>
          </p:cNvPr>
          <p:cNvSpPr>
            <a:spLocks noGrp="1"/>
          </p:cNvSpPr>
          <p:nvPr>
            <p:ph sz="quarter" idx="12"/>
          </p:nvPr>
        </p:nvSpPr>
        <p:spPr/>
        <p:txBody>
          <a:bodyPr>
            <a:normAutofit/>
          </a:bodyPr>
          <a:lstStyle/>
          <a:p>
            <a:r>
              <a:rPr lang="en-US" dirty="0"/>
              <a:t>Current Die Cast Tools:</a:t>
            </a:r>
          </a:p>
          <a:p>
            <a:pPr marL="342900" indent="-342900">
              <a:buFont typeface="Arial" panose="020B0604020202020204" pitchFamily="34" charset="0"/>
              <a:buChar char="•"/>
            </a:pPr>
            <a:r>
              <a:rPr lang="en-US" dirty="0"/>
              <a:t>Limited AM chamber sizes (300 mm) </a:t>
            </a:r>
          </a:p>
          <a:p>
            <a:pPr marL="342900" indent="-342900">
              <a:buFont typeface="Arial" panose="020B0604020202020204" pitchFamily="34" charset="0"/>
              <a:buChar char="•"/>
            </a:pPr>
            <a:r>
              <a:rPr lang="en-US" dirty="0"/>
              <a:t>Small diameter (8 mm) max cooling line size</a:t>
            </a:r>
          </a:p>
          <a:p>
            <a:pPr marL="342900" indent="-342900">
              <a:buFont typeface="Arial" panose="020B0604020202020204" pitchFamily="34" charset="0"/>
              <a:buChar char="•"/>
            </a:pPr>
            <a:r>
              <a:rPr lang="en-US" dirty="0"/>
              <a:t>Marginal shot life improvements (~30k)</a:t>
            </a:r>
          </a:p>
        </p:txBody>
      </p:sp>
      <p:pic>
        <p:nvPicPr>
          <p:cNvPr id="7" name="Content Placeholder 6">
            <a:extLst>
              <a:ext uri="{FF2B5EF4-FFF2-40B4-BE49-F238E27FC236}">
                <a16:creationId xmlns:a16="http://schemas.microsoft.com/office/drawing/2014/main" id="{D157C1C9-7861-70FB-DC99-4CC103E90186}"/>
              </a:ext>
            </a:extLst>
          </p:cNvPr>
          <p:cNvPicPr>
            <a:picLocks noGrp="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6324602" y="1981200"/>
            <a:ext cx="5333998" cy="4038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19563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2C81-D925-F978-8D53-59089E23B8A3}"/>
              </a:ext>
            </a:extLst>
          </p:cNvPr>
          <p:cNvSpPr>
            <a:spLocks noGrp="1"/>
          </p:cNvSpPr>
          <p:nvPr>
            <p:ph type="title"/>
          </p:nvPr>
        </p:nvSpPr>
        <p:spPr/>
        <p:txBody>
          <a:bodyPr/>
          <a:lstStyle/>
          <a:p>
            <a:r>
              <a:rPr lang="en-US" dirty="0"/>
              <a:t>Why AM-enabled Conformal Cooling is Hard</a:t>
            </a:r>
          </a:p>
        </p:txBody>
      </p:sp>
      <p:sp>
        <p:nvSpPr>
          <p:cNvPr id="3" name="Footer Placeholder 2">
            <a:extLst>
              <a:ext uri="{FF2B5EF4-FFF2-40B4-BE49-F238E27FC236}">
                <a16:creationId xmlns:a16="http://schemas.microsoft.com/office/drawing/2014/main" id="{C5553EAB-8174-86E6-5E6D-E728172D62D3}"/>
              </a:ext>
            </a:extLst>
          </p:cNvPr>
          <p:cNvSpPr>
            <a:spLocks noGrp="1"/>
          </p:cNvSpPr>
          <p:nvPr>
            <p:ph type="ftr" sz="quarter" idx="10"/>
          </p:nvPr>
        </p:nvSpPr>
        <p:spPr/>
        <p:txBody>
          <a:bodyPr/>
          <a:lstStyle/>
          <a:p>
            <a:r>
              <a:rPr lang="en-US">
                <a:solidFill>
                  <a:schemeClr val="tx2"/>
                </a:solidFill>
              </a:rPr>
              <a:t>Confidential &amp; Proprietary    </a:t>
            </a:r>
            <a:r>
              <a:rPr lang="en-US">
                <a:solidFill>
                  <a:schemeClr val="accent1"/>
                </a:solidFill>
              </a:rPr>
              <a:t>|</a:t>
            </a:r>
            <a:r>
              <a:rPr lang="en-US"/>
              <a:t> </a:t>
            </a:r>
            <a:endParaRPr lang="en-US" dirty="0"/>
          </a:p>
        </p:txBody>
      </p:sp>
      <p:sp>
        <p:nvSpPr>
          <p:cNvPr id="4" name="Slide Number Placeholder 3">
            <a:extLst>
              <a:ext uri="{FF2B5EF4-FFF2-40B4-BE49-F238E27FC236}">
                <a16:creationId xmlns:a16="http://schemas.microsoft.com/office/drawing/2014/main" id="{B5E63B80-FBD3-98B1-D715-C6C2678139A6}"/>
              </a:ext>
            </a:extLst>
          </p:cNvPr>
          <p:cNvSpPr>
            <a:spLocks noGrp="1"/>
          </p:cNvSpPr>
          <p:nvPr>
            <p:ph type="sldNum" sz="quarter" idx="11"/>
          </p:nvPr>
        </p:nvSpPr>
        <p:spPr/>
        <p:txBody>
          <a:bodyPr/>
          <a:lstStyle/>
          <a:p>
            <a:fld id="{43FA179E-7522-C04D-B148-6CA5DFA5CB78}" type="slidenum">
              <a:rPr lang="en-US" smtClean="0"/>
              <a:pPr/>
              <a:t>11</a:t>
            </a:fld>
            <a:endParaRPr lang="en-US" dirty="0"/>
          </a:p>
        </p:txBody>
      </p:sp>
      <p:pic>
        <p:nvPicPr>
          <p:cNvPr id="11" name="Content Placeholder 10" descr="A picture containing text, screenshot, circle, font&#10;&#10;Description automatically generated">
            <a:extLst>
              <a:ext uri="{FF2B5EF4-FFF2-40B4-BE49-F238E27FC236}">
                <a16:creationId xmlns:a16="http://schemas.microsoft.com/office/drawing/2014/main" id="{EA5C5908-D8AD-EEBA-6BD9-F5834D33FEDC}"/>
              </a:ext>
            </a:extLst>
          </p:cNvPr>
          <p:cNvPicPr>
            <a:picLocks noGrp="1" noChangeAspect="1"/>
          </p:cNvPicPr>
          <p:nvPr>
            <p:ph sz="quarter" idx="12"/>
          </p:nvPr>
        </p:nvPicPr>
        <p:blipFill rotWithShape="1">
          <a:blip r:embed="rId2" cstate="email">
            <a:extLst>
              <a:ext uri="{28A0092B-C50C-407E-A947-70E740481C1C}">
                <a14:useLocalDpi xmlns:a14="http://schemas.microsoft.com/office/drawing/2010/main"/>
              </a:ext>
            </a:extLst>
          </a:blip>
          <a:srcRect/>
          <a:stretch/>
        </p:blipFill>
        <p:spPr>
          <a:xfrm>
            <a:off x="533400" y="1981200"/>
            <a:ext cx="446311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ontent Placeholder 8">
            <a:extLst>
              <a:ext uri="{FF2B5EF4-FFF2-40B4-BE49-F238E27FC236}">
                <a16:creationId xmlns:a16="http://schemas.microsoft.com/office/drawing/2014/main" id="{4253E876-4F79-FFA8-CF9A-E5997769E14C}"/>
              </a:ext>
            </a:extLst>
          </p:cNvPr>
          <p:cNvSpPr>
            <a:spLocks noGrp="1"/>
          </p:cNvSpPr>
          <p:nvPr>
            <p:ph sz="quarter" idx="13"/>
          </p:nvPr>
        </p:nvSpPr>
        <p:spPr/>
        <p:txBody>
          <a:bodyPr/>
          <a:lstStyle/>
          <a:p>
            <a:r>
              <a:rPr lang="en-US" dirty="0"/>
              <a:t>Hole diameters limited by ability to print with high quality surface finish </a:t>
            </a:r>
          </a:p>
          <a:p>
            <a:pPr marL="342900" indent="-342900">
              <a:buFont typeface="Arial" panose="020B0604020202020204" pitchFamily="34" charset="0"/>
              <a:buChar char="•"/>
            </a:pPr>
            <a:r>
              <a:rPr lang="en-US" dirty="0"/>
              <a:t>Close out on top of channel especially hard</a:t>
            </a:r>
          </a:p>
          <a:p>
            <a:r>
              <a:rPr lang="en-US" dirty="0"/>
              <a:t>Higher roughness leads to crack propagation </a:t>
            </a:r>
          </a:p>
          <a:p>
            <a:pPr marL="342900" indent="-342900">
              <a:buFont typeface="Arial" panose="020B0604020202020204" pitchFamily="34" charset="0"/>
              <a:buChar char="•"/>
            </a:pPr>
            <a:r>
              <a:rPr lang="en-US" dirty="0"/>
              <a:t>High thermal stresses (600° C to 60° C, 1,000x per day)</a:t>
            </a:r>
          </a:p>
          <a:p>
            <a:endParaRPr lang="en-US" dirty="0"/>
          </a:p>
        </p:txBody>
      </p:sp>
      <p:pic>
        <p:nvPicPr>
          <p:cNvPr id="12" name="Content Placeholder 10" descr="A picture containing text, screenshot, circle, font&#10;&#10;Description automatically generated">
            <a:extLst>
              <a:ext uri="{FF2B5EF4-FFF2-40B4-BE49-F238E27FC236}">
                <a16:creationId xmlns:a16="http://schemas.microsoft.com/office/drawing/2014/main" id="{8EEA5746-AC08-8AB7-D8E1-6ADF261E8F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5800" y="4360634"/>
            <a:ext cx="3245891"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7335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33BEA7-717D-E049-8FB5-C55517BC09CD}"/>
              </a:ext>
            </a:extLst>
          </p:cNvPr>
          <p:cNvSpPr>
            <a:spLocks noGrp="1"/>
          </p:cNvSpPr>
          <p:nvPr>
            <p:ph type="ftr" sz="quarter" idx="10"/>
          </p:nvPr>
        </p:nvSpPr>
        <p:spPr/>
        <p:txBody>
          <a:bodyPr/>
          <a:lstStyle/>
          <a:p>
            <a:r>
              <a:rPr lang="en-US" dirty="0"/>
              <a:t>Confidential &amp; Proprietary    </a:t>
            </a:r>
            <a:r>
              <a:rPr lang="en-US" dirty="0">
                <a:solidFill>
                  <a:schemeClr val="accent1"/>
                </a:solidFill>
              </a:rPr>
              <a:t>|</a:t>
            </a:r>
            <a:r>
              <a:rPr lang="en-US" dirty="0"/>
              <a:t> </a:t>
            </a:r>
          </a:p>
        </p:txBody>
      </p:sp>
      <p:sp>
        <p:nvSpPr>
          <p:cNvPr id="3" name="Slide Number Placeholder 2">
            <a:extLst>
              <a:ext uri="{FF2B5EF4-FFF2-40B4-BE49-F238E27FC236}">
                <a16:creationId xmlns:a16="http://schemas.microsoft.com/office/drawing/2014/main" id="{11016549-8942-7C48-9877-5158F519615B}"/>
              </a:ext>
            </a:extLst>
          </p:cNvPr>
          <p:cNvSpPr>
            <a:spLocks noGrp="1"/>
          </p:cNvSpPr>
          <p:nvPr>
            <p:ph type="sldNum" sz="quarter" idx="11"/>
          </p:nvPr>
        </p:nvSpPr>
        <p:spPr/>
        <p:txBody>
          <a:bodyPr/>
          <a:lstStyle/>
          <a:p>
            <a:fld id="{43FA179E-7522-C04D-B148-6CA5DFA5CB78}" type="slidenum">
              <a:rPr lang="en-US" smtClean="0"/>
              <a:pPr/>
              <a:t>12</a:t>
            </a:fld>
            <a:endParaRPr lang="en-US" dirty="0"/>
          </a:p>
        </p:txBody>
      </p:sp>
      <p:sp>
        <p:nvSpPr>
          <p:cNvPr id="4" name="Text Placeholder 3">
            <a:extLst>
              <a:ext uri="{FF2B5EF4-FFF2-40B4-BE49-F238E27FC236}">
                <a16:creationId xmlns:a16="http://schemas.microsoft.com/office/drawing/2014/main" id="{555E67FE-441A-934B-B6F0-BC73C66D53FC}"/>
              </a:ext>
            </a:extLst>
          </p:cNvPr>
          <p:cNvSpPr>
            <a:spLocks noGrp="1"/>
          </p:cNvSpPr>
          <p:nvPr>
            <p:ph type="body" sz="quarter" idx="12"/>
          </p:nvPr>
        </p:nvSpPr>
        <p:spPr>
          <a:xfrm>
            <a:off x="533400" y="1600200"/>
            <a:ext cx="6477000" cy="2438400"/>
          </a:xfrm>
        </p:spPr>
        <p:txBody>
          <a:bodyPr>
            <a:normAutofit/>
          </a:bodyPr>
          <a:lstStyle/>
          <a:p>
            <a:pPr lvl="0"/>
            <a:r>
              <a:rPr lang="en-US" sz="4200" dirty="0"/>
              <a:t>Fully Integrated Metal </a:t>
            </a:r>
            <a:br>
              <a:rPr lang="en-US" sz="4200" dirty="0"/>
            </a:br>
            <a:r>
              <a:rPr lang="en-US" sz="4200" dirty="0"/>
              <a:t>3D Printing Manufacturing Solution</a:t>
            </a:r>
          </a:p>
        </p:txBody>
      </p:sp>
      <p:pic>
        <p:nvPicPr>
          <p:cNvPr id="9" name="Picture Placeholder 7">
            <a:extLst>
              <a:ext uri="{FF2B5EF4-FFF2-40B4-BE49-F238E27FC236}">
                <a16:creationId xmlns:a16="http://schemas.microsoft.com/office/drawing/2014/main" id="{664F1835-6645-8249-A2C3-8DFF5709A9E7}"/>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5867400" y="0"/>
            <a:ext cx="6324600" cy="6858000"/>
          </a:xfrm>
        </p:spPr>
      </p:pic>
    </p:spTree>
    <p:extLst>
      <p:ext uri="{BB962C8B-B14F-4D97-AF65-F5344CB8AC3E}">
        <p14:creationId xmlns:p14="http://schemas.microsoft.com/office/powerpoint/2010/main" val="1188991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7692F4-0FDA-E544-8657-E349D4EAA752}"/>
              </a:ext>
            </a:extLst>
          </p:cNvPr>
          <p:cNvSpPr>
            <a:spLocks noGrp="1"/>
          </p:cNvSpPr>
          <p:nvPr>
            <p:ph idx="1"/>
          </p:nvPr>
        </p:nvSpPr>
        <p:spPr>
          <a:xfrm>
            <a:off x="485774" y="2362200"/>
            <a:ext cx="6524625" cy="3505200"/>
          </a:xfrm>
        </p:spPr>
        <p:txBody>
          <a:bodyPr>
            <a:normAutofit/>
          </a:bodyPr>
          <a:lstStyle/>
          <a:p>
            <a:pPr marL="457200" indent="-457200">
              <a:buClr>
                <a:srgbClr val="00B0F0"/>
              </a:buClr>
              <a:buFont typeface="Arial" panose="020B0604020202020204" pitchFamily="34" charset="0"/>
              <a:buChar char="•"/>
            </a:pPr>
            <a:r>
              <a:rPr lang="en-US" sz="2400" dirty="0"/>
              <a:t>USA company founded in 2014</a:t>
            </a:r>
          </a:p>
          <a:p>
            <a:pPr marL="457200" indent="-457200">
              <a:buClr>
                <a:srgbClr val="00B0F0"/>
              </a:buClr>
              <a:buFont typeface="Arial" panose="020B0604020202020204" pitchFamily="34" charset="0"/>
              <a:buChar char="•"/>
            </a:pPr>
            <a:r>
              <a:rPr lang="en-US" sz="2400" dirty="0"/>
              <a:t>Public Company - NYSE “VLD” since Sept. 2021
Revolutionary fully integrated metal AM solution </a:t>
            </a:r>
          </a:p>
          <a:p>
            <a:pPr marL="457200" indent="-457200">
              <a:buClr>
                <a:srgbClr val="00B0F0"/>
              </a:buClr>
              <a:buFont typeface="Arial" panose="020B0604020202020204" pitchFamily="34" charset="0"/>
              <a:buChar char="•"/>
            </a:pPr>
            <a:r>
              <a:rPr lang="en-US" sz="2400" dirty="0"/>
              <a:t>Enables production of complex, high-value metal parts
Service and support worldwide</a:t>
            </a:r>
          </a:p>
        </p:txBody>
      </p:sp>
      <p:sp>
        <p:nvSpPr>
          <p:cNvPr id="5" name="Footer Placeholder 4">
            <a:extLst>
              <a:ext uri="{FF2B5EF4-FFF2-40B4-BE49-F238E27FC236}">
                <a16:creationId xmlns:a16="http://schemas.microsoft.com/office/drawing/2014/main" id="{3D48FB37-8F59-CC45-BA1C-9ABC927C8ECE}"/>
              </a:ext>
            </a:extLst>
          </p:cNvPr>
          <p:cNvSpPr>
            <a:spLocks noGrp="1"/>
          </p:cNvSpPr>
          <p:nvPr>
            <p:ph type="ftr" sz="quarter" idx="3"/>
          </p:nvPr>
        </p:nvSpPr>
        <p:spPr/>
        <p:txBody>
          <a:bodyPr/>
          <a:lstStyle/>
          <a:p>
            <a:r>
              <a:rPr lang="en-US" dirty="0">
                <a:solidFill>
                  <a:schemeClr val="bg1"/>
                </a:solidFill>
              </a:rPr>
              <a:t>Confidential &amp; Proprietary    </a:t>
            </a:r>
            <a:r>
              <a:rPr lang="en-US" dirty="0">
                <a:solidFill>
                  <a:schemeClr val="accent1"/>
                </a:solidFill>
              </a:rPr>
              <a:t>|</a:t>
            </a:r>
            <a:r>
              <a:rPr lang="en-US" dirty="0"/>
              <a:t> </a:t>
            </a:r>
          </a:p>
        </p:txBody>
      </p:sp>
      <p:sp>
        <p:nvSpPr>
          <p:cNvPr id="6" name="Slide Number Placeholder 5">
            <a:extLst>
              <a:ext uri="{FF2B5EF4-FFF2-40B4-BE49-F238E27FC236}">
                <a16:creationId xmlns:a16="http://schemas.microsoft.com/office/drawing/2014/main" id="{E4F0F024-E02B-B14B-BC2A-A31A1FEDC9B3}"/>
              </a:ext>
            </a:extLst>
          </p:cNvPr>
          <p:cNvSpPr>
            <a:spLocks noGrp="1"/>
          </p:cNvSpPr>
          <p:nvPr>
            <p:ph type="sldNum" sz="quarter" idx="10"/>
          </p:nvPr>
        </p:nvSpPr>
        <p:spPr/>
        <p:txBody>
          <a:bodyPr/>
          <a:lstStyle/>
          <a:p>
            <a:fld id="{43FA179E-7522-C04D-B148-6CA5DFA5CB78}" type="slidenum">
              <a:rPr lang="en-US" smtClean="0">
                <a:solidFill>
                  <a:schemeClr val="bg1"/>
                </a:solidFill>
              </a:rPr>
              <a:pPr/>
              <a:t>13</a:t>
            </a:fld>
            <a:endParaRPr lang="en-US" dirty="0">
              <a:solidFill>
                <a:schemeClr val="bg1"/>
              </a:solidFill>
            </a:endParaRPr>
          </a:p>
        </p:txBody>
      </p:sp>
      <p:pic>
        <p:nvPicPr>
          <p:cNvPr id="9" name="Picture Placeholder 7">
            <a:extLst>
              <a:ext uri="{FF2B5EF4-FFF2-40B4-BE49-F238E27FC236}">
                <a16:creationId xmlns:a16="http://schemas.microsoft.com/office/drawing/2014/main" id="{AAD7688E-8F1A-CD44-8740-749BF21ADDC4}"/>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5867400" y="0"/>
            <a:ext cx="6324600" cy="6858000"/>
          </a:xfrm>
        </p:spPr>
      </p:pic>
      <p:sp>
        <p:nvSpPr>
          <p:cNvPr id="3" name="Title 2">
            <a:extLst>
              <a:ext uri="{FF2B5EF4-FFF2-40B4-BE49-F238E27FC236}">
                <a16:creationId xmlns:a16="http://schemas.microsoft.com/office/drawing/2014/main" id="{43346E96-B44E-A941-A345-10C21FADF196}"/>
              </a:ext>
            </a:extLst>
          </p:cNvPr>
          <p:cNvSpPr>
            <a:spLocks noGrp="1"/>
          </p:cNvSpPr>
          <p:nvPr>
            <p:ph type="title"/>
          </p:nvPr>
        </p:nvSpPr>
        <p:spPr>
          <a:xfrm>
            <a:off x="533400" y="1295400"/>
            <a:ext cx="3657600" cy="838200"/>
          </a:xfrm>
        </p:spPr>
        <p:txBody>
          <a:bodyPr/>
          <a:lstStyle/>
          <a:p>
            <a:r>
              <a:rPr lang="en-US" dirty="0">
                <a:latin typeface="Gibson" panose="02000000000000000000" pitchFamily="50" charset="0"/>
              </a:rPr>
              <a:t>Our Story</a:t>
            </a:r>
            <a:endParaRPr lang="en-GB" dirty="0">
              <a:latin typeface="Gibson" panose="02000000000000000000" pitchFamily="50" charset="0"/>
            </a:endParaRPr>
          </a:p>
        </p:txBody>
      </p:sp>
    </p:spTree>
    <p:extLst>
      <p:ext uri="{BB962C8B-B14F-4D97-AF65-F5344CB8AC3E}">
        <p14:creationId xmlns:p14="http://schemas.microsoft.com/office/powerpoint/2010/main" val="73909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E65D-470C-9541-B608-CFDD119CA9FD}"/>
              </a:ext>
            </a:extLst>
          </p:cNvPr>
          <p:cNvSpPr>
            <a:spLocks noGrp="1"/>
          </p:cNvSpPr>
          <p:nvPr>
            <p:ph type="title"/>
          </p:nvPr>
        </p:nvSpPr>
        <p:spPr>
          <a:xfrm>
            <a:off x="533400" y="965428"/>
            <a:ext cx="11125200" cy="701731"/>
          </a:xfrm>
        </p:spPr>
        <p:txBody>
          <a:bodyPr lIns="0"/>
          <a:lstStyle/>
          <a:p>
            <a:pPr algn="l"/>
            <a:r>
              <a:rPr lang="en-GB" dirty="0"/>
              <a:t>Diverse Customer Base</a:t>
            </a:r>
          </a:p>
        </p:txBody>
      </p:sp>
      <p:sp>
        <p:nvSpPr>
          <p:cNvPr id="3" name="Footer Placeholder 2">
            <a:extLst>
              <a:ext uri="{FF2B5EF4-FFF2-40B4-BE49-F238E27FC236}">
                <a16:creationId xmlns:a16="http://schemas.microsoft.com/office/drawing/2014/main" id="{A3A885D3-60E7-E844-9B08-B7409320B572}"/>
              </a:ext>
            </a:extLst>
          </p:cNvPr>
          <p:cNvSpPr>
            <a:spLocks noGrp="1"/>
          </p:cNvSpPr>
          <p:nvPr>
            <p:ph type="ftr" sz="quarter" idx="3"/>
          </p:nvPr>
        </p:nvSpPr>
        <p:spPr/>
        <p:txBody>
          <a:bodyPr/>
          <a:lstStyle/>
          <a:p>
            <a:pPr algn="r"/>
            <a:r>
              <a:rPr lang="en-US" dirty="0">
                <a:solidFill>
                  <a:schemeClr val="tx2"/>
                </a:solidFill>
              </a:rPr>
              <a:t>Confidential &amp; Proprietary    </a:t>
            </a:r>
            <a:r>
              <a:rPr lang="en-US" dirty="0">
                <a:solidFill>
                  <a:schemeClr val="accent1"/>
                </a:solidFill>
              </a:rPr>
              <a:t>|</a:t>
            </a:r>
            <a:r>
              <a:rPr lang="en-US" dirty="0"/>
              <a:t> </a:t>
            </a:r>
          </a:p>
        </p:txBody>
      </p:sp>
      <p:sp>
        <p:nvSpPr>
          <p:cNvPr id="4" name="Slide Number Placeholder 3">
            <a:extLst>
              <a:ext uri="{FF2B5EF4-FFF2-40B4-BE49-F238E27FC236}">
                <a16:creationId xmlns:a16="http://schemas.microsoft.com/office/drawing/2014/main" id="{DD27635E-AF6D-4443-B2ED-122D30579C9A}"/>
              </a:ext>
            </a:extLst>
          </p:cNvPr>
          <p:cNvSpPr>
            <a:spLocks noGrp="1"/>
          </p:cNvSpPr>
          <p:nvPr>
            <p:ph type="sldNum" sz="quarter" idx="10"/>
          </p:nvPr>
        </p:nvSpPr>
        <p:spPr/>
        <p:txBody>
          <a:bodyPr/>
          <a:lstStyle/>
          <a:p>
            <a:fld id="{43FA179E-7522-C04D-B148-6CA5DFA5CB78}" type="slidenum">
              <a:rPr lang="en-US" smtClean="0"/>
              <a:pPr/>
              <a:t>14</a:t>
            </a:fld>
            <a:endParaRPr lang="en-US" dirty="0"/>
          </a:p>
        </p:txBody>
      </p:sp>
      <p:graphicFrame>
        <p:nvGraphicFramePr>
          <p:cNvPr id="87" name="Table 86">
            <a:extLst>
              <a:ext uri="{FF2B5EF4-FFF2-40B4-BE49-F238E27FC236}">
                <a16:creationId xmlns:a16="http://schemas.microsoft.com/office/drawing/2014/main" id="{E403B500-4AED-A74F-928C-5C75329436CC}"/>
              </a:ext>
            </a:extLst>
          </p:cNvPr>
          <p:cNvGraphicFramePr>
            <a:graphicFrameLocks noGrp="1"/>
          </p:cNvGraphicFramePr>
          <p:nvPr/>
        </p:nvGraphicFramePr>
        <p:xfrm>
          <a:off x="533399" y="1738647"/>
          <a:ext cx="11420953" cy="4357353"/>
        </p:xfrm>
        <a:graphic>
          <a:graphicData uri="http://schemas.openxmlformats.org/drawingml/2006/table">
            <a:tbl>
              <a:tblPr firstRow="1" bandRow="1">
                <a:tableStyleId>{5C22544A-7EE6-4342-B048-85BDC9FD1C3A}</a:tableStyleId>
              </a:tblPr>
              <a:tblGrid>
                <a:gridCol w="1696181">
                  <a:extLst>
                    <a:ext uri="{9D8B030D-6E8A-4147-A177-3AD203B41FA5}">
                      <a16:colId xmlns:a16="http://schemas.microsoft.com/office/drawing/2014/main" val="2511727718"/>
                    </a:ext>
                  </a:extLst>
                </a:gridCol>
                <a:gridCol w="2795114">
                  <a:extLst>
                    <a:ext uri="{9D8B030D-6E8A-4147-A177-3AD203B41FA5}">
                      <a16:colId xmlns:a16="http://schemas.microsoft.com/office/drawing/2014/main" val="2994225003"/>
                    </a:ext>
                  </a:extLst>
                </a:gridCol>
                <a:gridCol w="6929658">
                  <a:extLst>
                    <a:ext uri="{9D8B030D-6E8A-4147-A177-3AD203B41FA5}">
                      <a16:colId xmlns:a16="http://schemas.microsoft.com/office/drawing/2014/main" val="340711982"/>
                    </a:ext>
                  </a:extLst>
                </a:gridCol>
              </a:tblGrid>
              <a:tr h="450761">
                <a:tc>
                  <a:txBody>
                    <a:bodyPr/>
                    <a:lstStyle/>
                    <a:p>
                      <a:pPr algn="ctr"/>
                      <a:endParaRPr lang="en-US" sz="1400" b="0" i="0" dirty="0">
                        <a:solidFill>
                          <a:schemeClr val="tx1"/>
                        </a:solidFill>
                        <a:latin typeface="Gibson" pitchFamily="2" charset="77"/>
                      </a:endParaRPr>
                    </a:p>
                  </a:txBody>
                  <a:tcPr marL="90152" marR="90152" marT="45076" marB="90152" anchor="b">
                    <a:lnL w="12700" cmpd="sng">
                      <a:noFill/>
                    </a:lnL>
                    <a:lnR w="190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i="0" dirty="0">
                        <a:solidFill>
                          <a:schemeClr val="tx1"/>
                        </a:solidFill>
                        <a:latin typeface="Gibson Light" panose="02000000000000000000" pitchFamily="2" charset="77"/>
                      </a:endParaRPr>
                    </a:p>
                  </a:txBody>
                  <a:tcPr marL="90152" marR="90152" marT="45076" marB="90152"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i="0" dirty="0">
                        <a:solidFill>
                          <a:schemeClr val="tx1"/>
                        </a:solidFill>
                        <a:latin typeface="Gibson Light" panose="02000000000000000000" pitchFamily="2" charset="77"/>
                      </a:endParaRPr>
                    </a:p>
                  </a:txBody>
                  <a:tcPr marL="90152" marR="90152" marT="45076" marB="90152"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735821"/>
                  </a:ext>
                </a:extLst>
              </a:tr>
              <a:tr h="976648">
                <a:tc>
                  <a:txBody>
                    <a:bodyPr/>
                    <a:lstStyle/>
                    <a:p>
                      <a:pPr algn="l"/>
                      <a:r>
                        <a:rPr lang="en-US" sz="1800" b="0" i="0" spc="0" dirty="0">
                          <a:solidFill>
                            <a:schemeClr val="tx1"/>
                          </a:solidFill>
                          <a:latin typeface="Gibson" pitchFamily="2" charset="77"/>
                        </a:rPr>
                        <a:t>Space</a:t>
                      </a:r>
                    </a:p>
                  </a:txBody>
                  <a:tcPr marL="0" marR="90152" marT="45076" marB="45076" anchor="ctr">
                    <a:lnL w="12700" cmpd="sng">
                      <a:noFill/>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Gibson Light" pitchFamily="2" charset="77"/>
                      </a:endParaRPr>
                    </a:p>
                  </a:txBody>
                  <a:tcPr marL="90152" marR="90152" marT="45076" marB="4507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Gibson Light" pitchFamily="2" charset="77"/>
                      </a:endParaRPr>
                    </a:p>
                  </a:txBody>
                  <a:tcPr marL="90152" marR="90152" marT="45076" marB="450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1566253"/>
                  </a:ext>
                </a:extLst>
              </a:tr>
              <a:tr h="976648">
                <a:tc>
                  <a:txBody>
                    <a:bodyPr/>
                    <a:lstStyle/>
                    <a:p>
                      <a:pPr algn="l"/>
                      <a:r>
                        <a:rPr lang="en-US" sz="1800" b="0" i="0" spc="0" dirty="0">
                          <a:solidFill>
                            <a:schemeClr val="tx1"/>
                          </a:solidFill>
                          <a:latin typeface="Gibson" pitchFamily="2" charset="77"/>
                        </a:rPr>
                        <a:t>Aviation /</a:t>
                      </a:r>
                      <a:br>
                        <a:rPr lang="en-US" sz="1800" b="0" i="0" spc="0" dirty="0">
                          <a:solidFill>
                            <a:schemeClr val="tx1"/>
                          </a:solidFill>
                          <a:latin typeface="Gibson" pitchFamily="2" charset="77"/>
                        </a:rPr>
                      </a:br>
                      <a:r>
                        <a:rPr lang="en-US" sz="1800" b="0" i="0" spc="0" dirty="0">
                          <a:solidFill>
                            <a:schemeClr val="tx1"/>
                          </a:solidFill>
                          <a:latin typeface="Gibson" pitchFamily="2" charset="77"/>
                        </a:rPr>
                        <a:t>Defense</a:t>
                      </a:r>
                    </a:p>
                  </a:txBody>
                  <a:tcPr marL="0" marR="90152" marT="45076" marB="45076" anchor="ctr">
                    <a:lnL w="12700" cmpd="sng">
                      <a:noFill/>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1200" b="0" i="0" dirty="0">
                          <a:solidFill>
                            <a:srgbClr val="7030A0"/>
                          </a:solidFill>
                          <a:latin typeface="Gibson Light" panose="02000000000000000000" pitchFamily="2" charset="77"/>
                          <a:cs typeface="Malayalam MN" pitchFamily="2" charset="0"/>
                        </a:rPr>
                      </a:br>
                      <a:r>
                        <a:rPr lang="en-US" sz="1000" b="0" i="0" dirty="0">
                          <a:solidFill>
                            <a:srgbClr val="7030A0"/>
                          </a:solidFill>
                          <a:latin typeface="Gibson Light" panose="02000000000000000000" pitchFamily="2" charset="77"/>
                          <a:cs typeface="Malayalam MN" pitchFamily="2" charset="0"/>
                        </a:rPr>
                        <a:t> </a:t>
                      </a:r>
                      <a:endParaRPr lang="en-US" sz="1200" b="1" i="0" dirty="0">
                        <a:solidFill>
                          <a:srgbClr val="7030A0"/>
                        </a:solidFill>
                        <a:latin typeface="Century Gothic" panose="020B0502020202020204" pitchFamily="34" charset="0"/>
                        <a:cs typeface="Malayalam MN" pitchFamily="2" charset="0"/>
                      </a:endParaRPr>
                    </a:p>
                  </a:txBody>
                  <a:tcPr marL="90152" marR="90152" marT="45076" marB="4507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Gibson Light" pitchFamily="2" charset="77"/>
                      </a:endParaRPr>
                    </a:p>
                  </a:txBody>
                  <a:tcPr marL="90152" marR="90152" marT="45076" marB="450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923179"/>
                  </a:ext>
                </a:extLst>
              </a:tr>
              <a:tr h="976648">
                <a:tc>
                  <a:txBody>
                    <a:bodyPr/>
                    <a:lstStyle/>
                    <a:p>
                      <a:pPr algn="l"/>
                      <a:r>
                        <a:rPr lang="en-US" sz="1800" b="0" i="0" spc="0" dirty="0">
                          <a:solidFill>
                            <a:schemeClr val="tx1"/>
                          </a:solidFill>
                          <a:latin typeface="Gibson" pitchFamily="2" charset="77"/>
                        </a:rPr>
                        <a:t>Energy / Industry</a:t>
                      </a:r>
                    </a:p>
                  </a:txBody>
                  <a:tcPr marL="0" marR="90152" marT="45076" marB="45076" anchor="ctr">
                    <a:lnL w="12700" cmpd="sng">
                      <a:noFill/>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Gibson Light" pitchFamily="2" charset="77"/>
                      </a:endParaRPr>
                    </a:p>
                  </a:txBody>
                  <a:tcPr marL="90152" marR="90152" marT="45076" marB="4507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Gibson Light" pitchFamily="2" charset="77"/>
                      </a:endParaRPr>
                    </a:p>
                  </a:txBody>
                  <a:tcPr marL="90152" marR="90152" marT="45076" marB="450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2082511"/>
                  </a:ext>
                </a:extLst>
              </a:tr>
              <a:tr h="976648">
                <a:tc>
                  <a:txBody>
                    <a:bodyPr/>
                    <a:lstStyle/>
                    <a:p>
                      <a:pPr algn="l"/>
                      <a:r>
                        <a:rPr lang="en-US" sz="1800" b="0" i="0" spc="0" dirty="0">
                          <a:solidFill>
                            <a:schemeClr val="tx1"/>
                          </a:solidFill>
                          <a:latin typeface="Gibson" pitchFamily="2" charset="77"/>
                        </a:rPr>
                        <a:t>Contract Manufacturing</a:t>
                      </a:r>
                    </a:p>
                  </a:txBody>
                  <a:tcPr marL="0" marR="90152" marT="45076" marB="45076" anchor="ctr">
                    <a:lnL w="12700" cmpd="sng">
                      <a:noFill/>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Gibson Light" pitchFamily="2" charset="77"/>
                      </a:endParaRPr>
                    </a:p>
                  </a:txBody>
                  <a:tcPr marL="90152" marR="90152" marT="45076" marB="45076"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Gibson Light" pitchFamily="2" charset="77"/>
                      </a:endParaRPr>
                    </a:p>
                  </a:txBody>
                  <a:tcPr marL="90152" marR="90152" marT="45076" marB="450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4873304"/>
                  </a:ext>
                </a:extLst>
              </a:tr>
            </a:tbl>
          </a:graphicData>
        </a:graphic>
      </p:graphicFrame>
      <p:pic>
        <p:nvPicPr>
          <p:cNvPr id="88" name="Google Shape;74;p1">
            <a:extLst>
              <a:ext uri="{FF2B5EF4-FFF2-40B4-BE49-F238E27FC236}">
                <a16:creationId xmlns:a16="http://schemas.microsoft.com/office/drawing/2014/main" id="{17C1C860-9AB0-E84F-8387-C2FC93E7E6A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89302" y="2517526"/>
            <a:ext cx="1148984" cy="296270"/>
          </a:xfrm>
          <a:prstGeom prst="rect">
            <a:avLst/>
          </a:prstGeom>
          <a:noFill/>
          <a:ln>
            <a:noFill/>
          </a:ln>
        </p:spPr>
      </p:pic>
      <p:pic>
        <p:nvPicPr>
          <p:cNvPr id="90" name="Google Shape;78;p1">
            <a:extLst>
              <a:ext uri="{FF2B5EF4-FFF2-40B4-BE49-F238E27FC236}">
                <a16:creationId xmlns:a16="http://schemas.microsoft.com/office/drawing/2014/main" id="{BC86FBF7-40CD-A945-9E4F-87283DDA2FA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936431" y="5171832"/>
            <a:ext cx="1140908" cy="422523"/>
          </a:xfrm>
          <a:prstGeom prst="rect">
            <a:avLst/>
          </a:prstGeom>
          <a:noFill/>
          <a:ln>
            <a:noFill/>
          </a:ln>
        </p:spPr>
      </p:pic>
      <p:pic>
        <p:nvPicPr>
          <p:cNvPr id="93" name="Google Shape;84;p1">
            <a:extLst>
              <a:ext uri="{FF2B5EF4-FFF2-40B4-BE49-F238E27FC236}">
                <a16:creationId xmlns:a16="http://schemas.microsoft.com/office/drawing/2014/main" id="{CE8456D6-40D0-4841-B0D9-2A0E6FBE611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39104" y="5680124"/>
            <a:ext cx="1188231" cy="392495"/>
          </a:xfrm>
          <a:prstGeom prst="rect">
            <a:avLst/>
          </a:prstGeom>
          <a:noFill/>
          <a:ln>
            <a:noFill/>
          </a:ln>
        </p:spPr>
      </p:pic>
      <p:pic>
        <p:nvPicPr>
          <p:cNvPr id="99" name="Google Shape;77;p1">
            <a:extLst>
              <a:ext uri="{FF2B5EF4-FFF2-40B4-BE49-F238E27FC236}">
                <a16:creationId xmlns:a16="http://schemas.microsoft.com/office/drawing/2014/main" id="{619ABD28-8A30-3945-9445-FC913B74460D}"/>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434392" y="5735915"/>
            <a:ext cx="1452808" cy="280912"/>
          </a:xfrm>
          <a:prstGeom prst="rect">
            <a:avLst/>
          </a:prstGeom>
          <a:noFill/>
          <a:ln>
            <a:noFill/>
          </a:ln>
        </p:spPr>
      </p:pic>
      <p:pic>
        <p:nvPicPr>
          <p:cNvPr id="105" name="Google Shape;102;p1">
            <a:extLst>
              <a:ext uri="{FF2B5EF4-FFF2-40B4-BE49-F238E27FC236}">
                <a16:creationId xmlns:a16="http://schemas.microsoft.com/office/drawing/2014/main" id="{30046F99-E1E5-7B4F-998E-8AFCF44BC45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347379" y="4470393"/>
            <a:ext cx="914400" cy="323491"/>
          </a:xfrm>
          <a:prstGeom prst="rect">
            <a:avLst/>
          </a:prstGeom>
          <a:noFill/>
          <a:ln>
            <a:noFill/>
          </a:ln>
        </p:spPr>
      </p:pic>
      <p:pic>
        <p:nvPicPr>
          <p:cNvPr id="102" name="Google Shape;94;p1">
            <a:extLst>
              <a:ext uri="{FF2B5EF4-FFF2-40B4-BE49-F238E27FC236}">
                <a16:creationId xmlns:a16="http://schemas.microsoft.com/office/drawing/2014/main" id="{EF60C343-F560-D347-9CF5-8EC2359F78F8}"/>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680824" y="4424069"/>
            <a:ext cx="1233154" cy="416139"/>
          </a:xfrm>
          <a:prstGeom prst="rect">
            <a:avLst/>
          </a:prstGeom>
          <a:noFill/>
          <a:ln>
            <a:noFill/>
          </a:ln>
        </p:spPr>
      </p:pic>
      <p:pic>
        <p:nvPicPr>
          <p:cNvPr id="96" name="Google Shape;103;p1">
            <a:extLst>
              <a:ext uri="{FF2B5EF4-FFF2-40B4-BE49-F238E27FC236}">
                <a16:creationId xmlns:a16="http://schemas.microsoft.com/office/drawing/2014/main" id="{1137ABE4-3FEF-A742-B5C4-EE8575C1B568}"/>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174173" y="7237538"/>
            <a:ext cx="634265" cy="345602"/>
          </a:xfrm>
          <a:prstGeom prst="rect">
            <a:avLst/>
          </a:prstGeom>
          <a:noFill/>
          <a:ln>
            <a:noFill/>
          </a:ln>
        </p:spPr>
      </p:pic>
      <p:pic>
        <p:nvPicPr>
          <p:cNvPr id="108" name="Google Shape;127;p1">
            <a:extLst>
              <a:ext uri="{FF2B5EF4-FFF2-40B4-BE49-F238E27FC236}">
                <a16:creationId xmlns:a16="http://schemas.microsoft.com/office/drawing/2014/main" id="{0591DF40-A503-374A-A8CE-9D733E724216}"/>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025388" y="7298141"/>
            <a:ext cx="886051" cy="220329"/>
          </a:xfrm>
          <a:prstGeom prst="rect">
            <a:avLst/>
          </a:prstGeom>
          <a:noFill/>
          <a:ln>
            <a:noFill/>
          </a:ln>
        </p:spPr>
      </p:pic>
      <p:pic>
        <p:nvPicPr>
          <p:cNvPr id="95" name="Google Shape;93;p1">
            <a:extLst>
              <a:ext uri="{FF2B5EF4-FFF2-40B4-BE49-F238E27FC236}">
                <a16:creationId xmlns:a16="http://schemas.microsoft.com/office/drawing/2014/main" id="{99748AB1-7F65-9B4D-B0BC-20B4B73751C0}"/>
              </a:ext>
            </a:extLst>
          </p:cNvPr>
          <p:cNvPicPr preferRelativeResize="0"/>
          <p:nvPr/>
        </p:nvPicPr>
        <p:blipFill rotWithShape="1">
          <a:blip r:embed="rId11" cstate="screen">
            <a:extLst>
              <a:ext uri="{28A0092B-C50C-407E-A947-70E740481C1C}">
                <a14:useLocalDpi xmlns:a14="http://schemas.microsoft.com/office/drawing/2010/main"/>
              </a:ext>
            </a:extLst>
          </a:blip>
          <a:srcRect/>
          <a:stretch/>
        </p:blipFill>
        <p:spPr>
          <a:xfrm>
            <a:off x="3386596" y="3541465"/>
            <a:ext cx="1148984" cy="227197"/>
          </a:xfrm>
          <a:prstGeom prst="rect">
            <a:avLst/>
          </a:prstGeom>
        </p:spPr>
      </p:pic>
      <p:pic>
        <p:nvPicPr>
          <p:cNvPr id="112" name="Picture 111">
            <a:extLst>
              <a:ext uri="{FF2B5EF4-FFF2-40B4-BE49-F238E27FC236}">
                <a16:creationId xmlns:a16="http://schemas.microsoft.com/office/drawing/2014/main" id="{3C08AEB7-3E46-C644-A379-EBA27C68C2E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71439" y="3521470"/>
            <a:ext cx="1059803" cy="227101"/>
          </a:xfrm>
          <a:prstGeom prst="rect">
            <a:avLst/>
          </a:prstGeom>
        </p:spPr>
      </p:pic>
      <p:pic>
        <p:nvPicPr>
          <p:cNvPr id="113" name="Picture 112">
            <a:extLst>
              <a:ext uri="{FF2B5EF4-FFF2-40B4-BE49-F238E27FC236}">
                <a16:creationId xmlns:a16="http://schemas.microsoft.com/office/drawing/2014/main" id="{2E2E177F-AF8D-8741-A789-1B92438D24A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66590" y="2434284"/>
            <a:ext cx="1768184" cy="379512"/>
          </a:xfrm>
          <a:prstGeom prst="rect">
            <a:avLst/>
          </a:prstGeom>
        </p:spPr>
      </p:pic>
      <p:pic>
        <p:nvPicPr>
          <p:cNvPr id="114" name="Picture 113">
            <a:extLst>
              <a:ext uri="{FF2B5EF4-FFF2-40B4-BE49-F238E27FC236}">
                <a16:creationId xmlns:a16="http://schemas.microsoft.com/office/drawing/2014/main" id="{C6A94D52-5301-A54C-BA60-DEFF0AB80FB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414154" y="3546153"/>
            <a:ext cx="1207361" cy="177733"/>
          </a:xfrm>
          <a:prstGeom prst="rect">
            <a:avLst/>
          </a:prstGeom>
        </p:spPr>
      </p:pic>
      <p:pic>
        <p:nvPicPr>
          <p:cNvPr id="117" name="Picture 116">
            <a:extLst>
              <a:ext uri="{FF2B5EF4-FFF2-40B4-BE49-F238E27FC236}">
                <a16:creationId xmlns:a16="http://schemas.microsoft.com/office/drawing/2014/main" id="{35586A48-A562-A94D-B59C-B4891A4ADAE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095247" y="4382747"/>
            <a:ext cx="1322349" cy="498782"/>
          </a:xfrm>
          <a:prstGeom prst="rect">
            <a:avLst/>
          </a:prstGeom>
        </p:spPr>
      </p:pic>
      <p:pic>
        <p:nvPicPr>
          <p:cNvPr id="89" name="Google Shape;76;p1">
            <a:extLst>
              <a:ext uri="{FF2B5EF4-FFF2-40B4-BE49-F238E27FC236}">
                <a16:creationId xmlns:a16="http://schemas.microsoft.com/office/drawing/2014/main" id="{50BD28D6-5BDB-A049-B62F-44A9B269CF01}"/>
              </a:ext>
            </a:extLst>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5399873" y="5680194"/>
            <a:ext cx="1188231" cy="392355"/>
          </a:xfrm>
          <a:prstGeom prst="rect">
            <a:avLst/>
          </a:prstGeom>
          <a:noFill/>
          <a:ln>
            <a:noFill/>
          </a:ln>
        </p:spPr>
      </p:pic>
      <p:pic>
        <p:nvPicPr>
          <p:cNvPr id="120" name="Picture 119">
            <a:extLst>
              <a:ext uri="{FF2B5EF4-FFF2-40B4-BE49-F238E27FC236}">
                <a16:creationId xmlns:a16="http://schemas.microsoft.com/office/drawing/2014/main" id="{67F4141D-934A-8A42-97D0-9B88F2B0DC1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228817" y="4506264"/>
            <a:ext cx="1433031" cy="251749"/>
          </a:xfrm>
          <a:prstGeom prst="rect">
            <a:avLst/>
          </a:prstGeom>
        </p:spPr>
      </p:pic>
      <p:pic>
        <p:nvPicPr>
          <p:cNvPr id="20" name="Picture 19">
            <a:extLst>
              <a:ext uri="{FF2B5EF4-FFF2-40B4-BE49-F238E27FC236}">
                <a16:creationId xmlns:a16="http://schemas.microsoft.com/office/drawing/2014/main" id="{F5B0B24E-18B9-4E3A-8B6C-D8123E56FAA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347379" y="2574394"/>
            <a:ext cx="1660551" cy="182534"/>
          </a:xfrm>
          <a:prstGeom prst="rect">
            <a:avLst/>
          </a:prstGeom>
        </p:spPr>
      </p:pic>
      <p:pic>
        <p:nvPicPr>
          <p:cNvPr id="22" name="Picture 21" descr="Logo&#10;&#10;Description automatically generated">
            <a:extLst>
              <a:ext uri="{FF2B5EF4-FFF2-40B4-BE49-F238E27FC236}">
                <a16:creationId xmlns:a16="http://schemas.microsoft.com/office/drawing/2014/main" id="{22661626-AF2D-4483-B170-75C1CB78244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798190" y="2464448"/>
            <a:ext cx="1409950" cy="333688"/>
          </a:xfrm>
          <a:prstGeom prst="rect">
            <a:avLst/>
          </a:prstGeom>
        </p:spPr>
      </p:pic>
      <p:pic>
        <p:nvPicPr>
          <p:cNvPr id="26" name="Picture 25" descr="A picture containing icon&#10;&#10;Description automatically generated">
            <a:extLst>
              <a:ext uri="{FF2B5EF4-FFF2-40B4-BE49-F238E27FC236}">
                <a16:creationId xmlns:a16="http://schemas.microsoft.com/office/drawing/2014/main" id="{481ECC95-4FF9-43B2-A678-1C8B03924A2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014270" y="4479115"/>
            <a:ext cx="1233155" cy="306047"/>
          </a:xfrm>
          <a:prstGeom prst="rect">
            <a:avLst/>
          </a:prstGeom>
        </p:spPr>
      </p:pic>
      <p:pic>
        <p:nvPicPr>
          <p:cNvPr id="28" name="Picture 27" descr="Text&#10;&#10;Description automatically generated with medium confidence">
            <a:extLst>
              <a:ext uri="{FF2B5EF4-FFF2-40B4-BE49-F238E27FC236}">
                <a16:creationId xmlns:a16="http://schemas.microsoft.com/office/drawing/2014/main" id="{296F9ED7-F0A5-4C77-92AB-EA5A4C4161A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331135" y="5715766"/>
            <a:ext cx="830720" cy="321211"/>
          </a:xfrm>
          <a:prstGeom prst="rect">
            <a:avLst/>
          </a:prstGeom>
        </p:spPr>
      </p:pic>
      <p:pic>
        <p:nvPicPr>
          <p:cNvPr id="30" name="Picture 29" descr="Icon&#10;&#10;Description automatically generated">
            <a:extLst>
              <a:ext uri="{FF2B5EF4-FFF2-40B4-BE49-F238E27FC236}">
                <a16:creationId xmlns:a16="http://schemas.microsoft.com/office/drawing/2014/main" id="{3BBC0AF7-B1DE-4527-8101-D6D4B912A79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543136" y="7313008"/>
            <a:ext cx="1402197" cy="246386"/>
          </a:xfrm>
          <a:prstGeom prst="rect">
            <a:avLst/>
          </a:prstGeom>
        </p:spPr>
      </p:pic>
      <p:pic>
        <p:nvPicPr>
          <p:cNvPr id="33" name="Picture 32" descr="Text&#10;&#10;Description automatically generated">
            <a:extLst>
              <a:ext uri="{FF2B5EF4-FFF2-40B4-BE49-F238E27FC236}">
                <a16:creationId xmlns:a16="http://schemas.microsoft.com/office/drawing/2014/main" id="{4DE8A69B-13B3-43E5-99D9-B7E977BF8DA5}"/>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325990" y="2461190"/>
            <a:ext cx="1409950" cy="362100"/>
          </a:xfrm>
          <a:prstGeom prst="rect">
            <a:avLst/>
          </a:prstGeom>
        </p:spPr>
      </p:pic>
      <p:pic>
        <p:nvPicPr>
          <p:cNvPr id="35" name="Picture 34" descr="Logo&#10;&#10;Description automatically generated">
            <a:extLst>
              <a:ext uri="{FF2B5EF4-FFF2-40B4-BE49-F238E27FC236}">
                <a16:creationId xmlns:a16="http://schemas.microsoft.com/office/drawing/2014/main" id="{EC40F9A7-C785-434E-A0CC-CF615ECB6D17}"/>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6977907" y="3387809"/>
            <a:ext cx="1752635" cy="434821"/>
          </a:xfrm>
          <a:prstGeom prst="rect">
            <a:avLst/>
          </a:prstGeom>
        </p:spPr>
      </p:pic>
      <p:pic>
        <p:nvPicPr>
          <p:cNvPr id="37" name="Picture 36" descr="Icon&#10;&#10;Description automatically generated with medium confidence">
            <a:extLst>
              <a:ext uri="{FF2B5EF4-FFF2-40B4-BE49-F238E27FC236}">
                <a16:creationId xmlns:a16="http://schemas.microsoft.com/office/drawing/2014/main" id="{366AFB73-05F3-45E2-994B-D24D540B5BE7}"/>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171412" y="7222949"/>
            <a:ext cx="1450854" cy="439170"/>
          </a:xfrm>
          <a:prstGeom prst="rect">
            <a:avLst/>
          </a:prstGeom>
        </p:spPr>
      </p:pic>
      <p:pic>
        <p:nvPicPr>
          <p:cNvPr id="39" name="Picture 38" descr="Text&#10;&#10;Description automatically generated">
            <a:extLst>
              <a:ext uri="{FF2B5EF4-FFF2-40B4-BE49-F238E27FC236}">
                <a16:creationId xmlns:a16="http://schemas.microsoft.com/office/drawing/2014/main" id="{15AC6554-DA72-4DA9-926C-F43E0A5E412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107730" y="5217219"/>
            <a:ext cx="1768185" cy="331748"/>
          </a:xfrm>
          <a:prstGeom prst="rect">
            <a:avLst/>
          </a:prstGeom>
        </p:spPr>
      </p:pic>
      <p:pic>
        <p:nvPicPr>
          <p:cNvPr id="45" name="Picture 44" descr="Text&#10;&#10;Description automatically generated">
            <a:extLst>
              <a:ext uri="{FF2B5EF4-FFF2-40B4-BE49-F238E27FC236}">
                <a16:creationId xmlns:a16="http://schemas.microsoft.com/office/drawing/2014/main" id="{9660E14C-DF2B-5F41-81E8-EAC5724C8306}"/>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0507277" y="5150359"/>
            <a:ext cx="1379923" cy="465468"/>
          </a:xfrm>
          <a:prstGeom prst="rect">
            <a:avLst/>
          </a:prstGeom>
        </p:spPr>
      </p:pic>
      <p:pic>
        <p:nvPicPr>
          <p:cNvPr id="48" name="Picture 47" descr="Text&#10;&#10;Description automatically generated with low confidence">
            <a:extLst>
              <a:ext uri="{FF2B5EF4-FFF2-40B4-BE49-F238E27FC236}">
                <a16:creationId xmlns:a16="http://schemas.microsoft.com/office/drawing/2014/main" id="{F9F50FDE-1452-274F-BD14-B66041820FE8}"/>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2133600" y="5603310"/>
            <a:ext cx="1532966" cy="546123"/>
          </a:xfrm>
          <a:prstGeom prst="rect">
            <a:avLst/>
          </a:prstGeom>
        </p:spPr>
      </p:pic>
      <p:pic>
        <p:nvPicPr>
          <p:cNvPr id="6" name="Picture 5" descr="Logo, company name&#10;&#10;Description automatically generated">
            <a:extLst>
              <a:ext uri="{FF2B5EF4-FFF2-40B4-BE49-F238E27FC236}">
                <a16:creationId xmlns:a16="http://schemas.microsoft.com/office/drawing/2014/main" id="{790BC1B0-D341-6F43-89C4-3A2E370958C4}"/>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t="-6741"/>
          <a:stretch/>
        </p:blipFill>
        <p:spPr>
          <a:xfrm>
            <a:off x="7137855" y="5171753"/>
            <a:ext cx="1470546" cy="422681"/>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BBF4F16-BC47-CCF2-C270-D9CC7D0D2340}"/>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8781245" y="3407291"/>
            <a:ext cx="1300072" cy="426691"/>
          </a:xfrm>
          <a:prstGeom prst="rect">
            <a:avLst/>
          </a:prstGeom>
        </p:spPr>
      </p:pic>
      <p:pic>
        <p:nvPicPr>
          <p:cNvPr id="1026" name="Picture 2" descr="Hermeus - Flight Test Team Member">
            <a:extLst>
              <a:ext uri="{FF2B5EF4-FFF2-40B4-BE49-F238E27FC236}">
                <a16:creationId xmlns:a16="http://schemas.microsoft.com/office/drawing/2014/main" id="{C42D082A-CC57-6F07-0458-F73CF28C32C6}"/>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6927157" y="2464448"/>
            <a:ext cx="1732327" cy="3702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rHagen — 3D Printing Business Directory">
            <a:extLst>
              <a:ext uri="{FF2B5EF4-FFF2-40B4-BE49-F238E27FC236}">
                <a16:creationId xmlns:a16="http://schemas.microsoft.com/office/drawing/2014/main" id="{BC3927E7-66C5-51F8-6916-DF75C57E0787}"/>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2127621" y="5146301"/>
            <a:ext cx="1919593" cy="4735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1FD521C-AEC2-AA05-8879-3698B6799007}"/>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4690934" y="3201519"/>
            <a:ext cx="1918349" cy="8670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con&#10;&#10;Description automatically generated">
            <a:extLst>
              <a:ext uri="{FF2B5EF4-FFF2-40B4-BE49-F238E27FC236}">
                <a16:creationId xmlns:a16="http://schemas.microsoft.com/office/drawing/2014/main" id="{FC89D9B6-73C8-E038-F648-0FCA443B4ABE}"/>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5850995" y="4267200"/>
            <a:ext cx="729876" cy="729876"/>
          </a:xfrm>
          <a:prstGeom prst="rect">
            <a:avLst/>
          </a:prstGeom>
        </p:spPr>
      </p:pic>
      <p:pic>
        <p:nvPicPr>
          <p:cNvPr id="5" name="Picture 2">
            <a:extLst>
              <a:ext uri="{FF2B5EF4-FFF2-40B4-BE49-F238E27FC236}">
                <a16:creationId xmlns:a16="http://schemas.microsoft.com/office/drawing/2014/main" id="{C12DE181-3BC2-1CF5-B53E-CE61389E5681}"/>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8668917" y="5146047"/>
            <a:ext cx="1777846" cy="4740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0B2E30D-6EAD-9208-6DE8-8225B66006BF}"/>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6860642" y="5696070"/>
            <a:ext cx="2197955" cy="36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417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1BF4-E44F-43DA-8866-09A9A6318A26}"/>
              </a:ext>
            </a:extLst>
          </p:cNvPr>
          <p:cNvSpPr>
            <a:spLocks noGrp="1"/>
          </p:cNvSpPr>
          <p:nvPr>
            <p:ph type="title"/>
          </p:nvPr>
        </p:nvSpPr>
        <p:spPr>
          <a:xfrm>
            <a:off x="533399" y="1019412"/>
            <a:ext cx="11125200" cy="701731"/>
          </a:xfrm>
        </p:spPr>
        <p:txBody>
          <a:bodyPr/>
          <a:lstStyle/>
          <a:p>
            <a:pPr algn="l"/>
            <a:r>
              <a:rPr lang="en-US" dirty="0"/>
              <a:t>Velo3D Fully Integrated Metal AM Solution</a:t>
            </a:r>
          </a:p>
        </p:txBody>
      </p:sp>
      <p:sp>
        <p:nvSpPr>
          <p:cNvPr id="3" name="Footer Placeholder 2">
            <a:extLst>
              <a:ext uri="{FF2B5EF4-FFF2-40B4-BE49-F238E27FC236}">
                <a16:creationId xmlns:a16="http://schemas.microsoft.com/office/drawing/2014/main" id="{233956EA-2E32-46EA-973C-2268C5D3CB94}"/>
              </a:ext>
            </a:extLst>
          </p:cNvPr>
          <p:cNvSpPr>
            <a:spLocks noGrp="1"/>
          </p:cNvSpPr>
          <p:nvPr>
            <p:ph type="ftr" sz="quarter" idx="3"/>
          </p:nvPr>
        </p:nvSpPr>
        <p:spPr/>
        <p:txBody>
          <a:bodyPr/>
          <a:lstStyle/>
          <a:p>
            <a:pPr algn="r"/>
            <a:r>
              <a:rPr lang="en-US" dirty="0">
                <a:solidFill>
                  <a:schemeClr val="tx2"/>
                </a:solidFill>
              </a:rPr>
              <a:t>Confidential &amp; Proprietary    </a:t>
            </a:r>
            <a:r>
              <a:rPr lang="en-US" dirty="0">
                <a:solidFill>
                  <a:schemeClr val="accent1"/>
                </a:solidFill>
              </a:rPr>
              <a:t>|</a:t>
            </a:r>
            <a:r>
              <a:rPr lang="en-US" dirty="0"/>
              <a:t> </a:t>
            </a:r>
          </a:p>
        </p:txBody>
      </p:sp>
      <p:sp>
        <p:nvSpPr>
          <p:cNvPr id="4" name="Slide Number Placeholder 3">
            <a:extLst>
              <a:ext uri="{FF2B5EF4-FFF2-40B4-BE49-F238E27FC236}">
                <a16:creationId xmlns:a16="http://schemas.microsoft.com/office/drawing/2014/main" id="{9C1636D4-E70A-4FBC-AC07-08E425EC2751}"/>
              </a:ext>
            </a:extLst>
          </p:cNvPr>
          <p:cNvSpPr>
            <a:spLocks noGrp="1"/>
          </p:cNvSpPr>
          <p:nvPr>
            <p:ph type="sldNum" sz="quarter" idx="10"/>
          </p:nvPr>
        </p:nvSpPr>
        <p:spPr/>
        <p:txBody>
          <a:bodyPr/>
          <a:lstStyle/>
          <a:p>
            <a:fld id="{43FA179E-7522-C04D-B148-6CA5DFA5CB78}" type="slidenum">
              <a:rPr lang="en-US" smtClean="0"/>
              <a:pPr/>
              <a:t>15</a:t>
            </a:fld>
            <a:endParaRPr lang="en-US" dirty="0"/>
          </a:p>
        </p:txBody>
      </p:sp>
      <p:sp>
        <p:nvSpPr>
          <p:cNvPr id="7" name="TextBox 6">
            <a:extLst>
              <a:ext uri="{FF2B5EF4-FFF2-40B4-BE49-F238E27FC236}">
                <a16:creationId xmlns:a16="http://schemas.microsoft.com/office/drawing/2014/main" id="{5D3C2F88-9BA5-4EAC-AEE5-76F41F2A2348}"/>
              </a:ext>
            </a:extLst>
          </p:cNvPr>
          <p:cNvSpPr txBox="1"/>
          <p:nvPr/>
        </p:nvSpPr>
        <p:spPr>
          <a:xfrm>
            <a:off x="2892081" y="5838588"/>
            <a:ext cx="6407844" cy="400110"/>
          </a:xfrm>
          <a:prstGeom prst="rect">
            <a:avLst/>
          </a:prstGeom>
          <a:noFill/>
        </p:spPr>
        <p:txBody>
          <a:bodyPr wrap="none" rtlCol="0" anchor="t" anchorCtr="0">
            <a:spAutoFit/>
          </a:bodyPr>
          <a:lstStyle/>
          <a:p>
            <a:pPr algn="ctr"/>
            <a:r>
              <a:rPr lang="en-US" sz="2000" dirty="0">
                <a:latin typeface="Gibson Light" panose="02000000000000000000" pitchFamily="2" charset="77"/>
              </a:rPr>
              <a:t>Design freedom, agility, repeatability, quality, greater control</a:t>
            </a:r>
          </a:p>
        </p:txBody>
      </p:sp>
      <p:grpSp>
        <p:nvGrpSpPr>
          <p:cNvPr id="6" name="Group 5">
            <a:extLst>
              <a:ext uri="{FF2B5EF4-FFF2-40B4-BE49-F238E27FC236}">
                <a16:creationId xmlns:a16="http://schemas.microsoft.com/office/drawing/2014/main" id="{E34CE716-A72A-452E-BEA5-59A413EDDD8A}"/>
              </a:ext>
            </a:extLst>
          </p:cNvPr>
          <p:cNvGrpSpPr/>
          <p:nvPr/>
        </p:nvGrpSpPr>
        <p:grpSpPr>
          <a:xfrm>
            <a:off x="1752599" y="2078331"/>
            <a:ext cx="8686800" cy="3740802"/>
            <a:chOff x="1752599" y="2078331"/>
            <a:chExt cx="8686800" cy="3740802"/>
          </a:xfrm>
        </p:grpSpPr>
        <p:pic>
          <p:nvPicPr>
            <p:cNvPr id="8" name="Picture 7">
              <a:extLst>
                <a:ext uri="{FF2B5EF4-FFF2-40B4-BE49-F238E27FC236}">
                  <a16:creationId xmlns:a16="http://schemas.microsoft.com/office/drawing/2014/main" id="{28D1C437-40EA-4CE4-8DC1-994E80D263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599" y="2078331"/>
              <a:ext cx="8686800" cy="3740802"/>
            </a:xfrm>
            <a:prstGeom prst="rect">
              <a:avLst/>
            </a:prstGeom>
          </p:spPr>
        </p:pic>
        <p:sp>
          <p:nvSpPr>
            <p:cNvPr id="10" name="Rectangle 9">
              <a:extLst>
                <a:ext uri="{FF2B5EF4-FFF2-40B4-BE49-F238E27FC236}">
                  <a16:creationId xmlns:a16="http://schemas.microsoft.com/office/drawing/2014/main" id="{973B7160-C683-4C81-886B-851D5EAB652B}"/>
                </a:ext>
              </a:extLst>
            </p:cNvPr>
            <p:cNvSpPr/>
            <p:nvPr/>
          </p:nvSpPr>
          <p:spPr>
            <a:xfrm>
              <a:off x="2209800" y="2362200"/>
              <a:ext cx="19812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16D7089-57AC-49B3-8CF0-C9B5F9CA6C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05697">
              <a:off x="2628900" y="2481663"/>
              <a:ext cx="1143000" cy="827874"/>
            </a:xfrm>
            <a:prstGeom prst="rect">
              <a:avLst/>
            </a:prstGeom>
          </p:spPr>
        </p:pic>
      </p:grpSp>
      <p:pic>
        <p:nvPicPr>
          <p:cNvPr id="11" name="Picture 10" descr="Graphical user interface, application&#10;&#10;Description automatically generated">
            <a:extLst>
              <a:ext uri="{FF2B5EF4-FFF2-40B4-BE49-F238E27FC236}">
                <a16:creationId xmlns:a16="http://schemas.microsoft.com/office/drawing/2014/main" id="{75F6ED8B-9D35-0D6B-0EA0-9C8F100357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2960" y="3003331"/>
            <a:ext cx="1097280" cy="851338"/>
          </a:xfrm>
          <a:prstGeom prst="rect">
            <a:avLst/>
          </a:prstGeom>
          <a:effectLst>
            <a:outerShdw blurRad="63500" sx="102000" sy="102000" algn="ctr" rotWithShape="0">
              <a:prstClr val="black">
                <a:alpha val="40000"/>
              </a:prstClr>
            </a:outerShdw>
          </a:effectLst>
          <a:scene3d>
            <a:camera prst="perspectiveRelaxed" fov="7200000">
              <a:rot lat="18600000" lon="0" rev="0"/>
            </a:camera>
            <a:lightRig rig="threePt" dir="t"/>
          </a:scene3d>
          <a:sp3d z="31750" extrusionH="31750" prstMaterial="matte">
            <a:extrusionClr>
              <a:schemeClr val="tx2"/>
            </a:extrusionClr>
          </a:sp3d>
        </p:spPr>
      </p:pic>
      <p:sp>
        <p:nvSpPr>
          <p:cNvPr id="9" name="Rectangle 8">
            <a:extLst>
              <a:ext uri="{FF2B5EF4-FFF2-40B4-BE49-F238E27FC236}">
                <a16:creationId xmlns:a16="http://schemas.microsoft.com/office/drawing/2014/main" id="{81498F43-CD9B-B0D2-58CC-EA5BACAC9507}"/>
              </a:ext>
            </a:extLst>
          </p:cNvPr>
          <p:cNvSpPr/>
          <p:nvPr/>
        </p:nvSpPr>
        <p:spPr>
          <a:xfrm>
            <a:off x="5029200" y="1905000"/>
            <a:ext cx="2057400" cy="194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8">
            <a:extLst>
              <a:ext uri="{FF2B5EF4-FFF2-40B4-BE49-F238E27FC236}">
                <a16:creationId xmlns:a16="http://schemas.microsoft.com/office/drawing/2014/main" id="{4A2EF916-82BB-0C75-B891-BC2C48BFA39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0207" r="10767"/>
          <a:stretch/>
        </p:blipFill>
        <p:spPr>
          <a:xfrm>
            <a:off x="4419600" y="2071248"/>
            <a:ext cx="2835236" cy="1902001"/>
          </a:xfrm>
          <a:prstGeom prst="rect">
            <a:avLst/>
          </a:prstGeom>
        </p:spPr>
      </p:pic>
      <p:sp>
        <p:nvSpPr>
          <p:cNvPr id="13" name="Rectangle 12">
            <a:extLst>
              <a:ext uri="{FF2B5EF4-FFF2-40B4-BE49-F238E27FC236}">
                <a16:creationId xmlns:a16="http://schemas.microsoft.com/office/drawing/2014/main" id="{CF5AD73E-DFA3-C45F-FA1F-F692DB794936}"/>
              </a:ext>
            </a:extLst>
          </p:cNvPr>
          <p:cNvSpPr/>
          <p:nvPr/>
        </p:nvSpPr>
        <p:spPr>
          <a:xfrm>
            <a:off x="4572000" y="2590800"/>
            <a:ext cx="304800" cy="412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DAFFA5-91D9-2D36-07CD-42E1B3335D07}"/>
              </a:ext>
            </a:extLst>
          </p:cNvPr>
          <p:cNvSpPr/>
          <p:nvPr/>
        </p:nvSpPr>
        <p:spPr>
          <a:xfrm rot="19951818">
            <a:off x="7188162" y="2590798"/>
            <a:ext cx="304800" cy="412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336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7135-F0B3-41CC-8E09-42748FB240BF}"/>
              </a:ext>
            </a:extLst>
          </p:cNvPr>
          <p:cNvSpPr>
            <a:spLocks noGrp="1"/>
          </p:cNvSpPr>
          <p:nvPr>
            <p:ph type="title"/>
          </p:nvPr>
        </p:nvSpPr>
        <p:spPr>
          <a:xfrm>
            <a:off x="533400" y="1020841"/>
            <a:ext cx="11125200" cy="701731"/>
          </a:xfrm>
        </p:spPr>
        <p:txBody>
          <a:bodyPr>
            <a:noAutofit/>
          </a:bodyPr>
          <a:lstStyle/>
          <a:p>
            <a:pPr algn="l"/>
            <a:r>
              <a:rPr lang="en-US" dirty="0"/>
              <a:t>Flow Pre-Print Software</a:t>
            </a:r>
            <a:endParaRPr lang="en-US" dirty="0">
              <a:highlight>
                <a:srgbClr val="FFFF00"/>
              </a:highlight>
            </a:endParaRPr>
          </a:p>
        </p:txBody>
      </p:sp>
      <p:sp>
        <p:nvSpPr>
          <p:cNvPr id="3" name="Footer Placeholder 2">
            <a:extLst>
              <a:ext uri="{FF2B5EF4-FFF2-40B4-BE49-F238E27FC236}">
                <a16:creationId xmlns:a16="http://schemas.microsoft.com/office/drawing/2014/main" id="{62E25EF6-9FAE-496A-B5E7-08F44A986FBF}"/>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dirty="0">
                <a:ln>
                  <a:noFill/>
                </a:ln>
                <a:solidFill>
                  <a:srgbClr val="44546A"/>
                </a:solidFill>
                <a:effectLst/>
                <a:uLnTx/>
                <a:uFillTx/>
                <a:ea typeface="+mn-ea"/>
                <a:cs typeface="+mn-cs"/>
              </a:rPr>
              <a:t>Confidential &amp; Proprietary    </a:t>
            </a:r>
            <a:r>
              <a:rPr kumimoji="0" lang="en-US" sz="800" u="none" strike="noStrike" kern="1200" cap="none" spc="0" normalizeH="0" baseline="0" noProof="0" dirty="0">
                <a:ln>
                  <a:noFill/>
                </a:ln>
                <a:solidFill>
                  <a:srgbClr val="41B6E6"/>
                </a:solidFill>
                <a:effectLst/>
                <a:uLnTx/>
                <a:uFillTx/>
                <a:ea typeface="+mn-ea"/>
                <a:cs typeface="+mn-cs"/>
              </a:rPr>
              <a:t>|</a:t>
            </a:r>
            <a:r>
              <a:rPr kumimoji="0" lang="en-US" sz="800" u="none" strike="noStrike" kern="1200" cap="none" spc="0" normalizeH="0" baseline="0" noProof="0" dirty="0">
                <a:ln>
                  <a:noFill/>
                </a:ln>
                <a:solidFill>
                  <a:srgbClr val="0E1A28"/>
                </a:solidFill>
                <a:effectLst/>
                <a:uLnTx/>
                <a:uFillTx/>
                <a:ea typeface="+mn-ea"/>
                <a:cs typeface="+mn-cs"/>
              </a:rPr>
              <a:t> </a:t>
            </a:r>
          </a:p>
        </p:txBody>
      </p:sp>
      <p:sp>
        <p:nvSpPr>
          <p:cNvPr id="4" name="Slide Number Placeholder 3">
            <a:extLst>
              <a:ext uri="{FF2B5EF4-FFF2-40B4-BE49-F238E27FC236}">
                <a16:creationId xmlns:a16="http://schemas.microsoft.com/office/drawing/2014/main" id="{A04960AB-9E3F-4CFD-8B55-A30A65F2AA2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A179E-7522-C04D-B148-6CA5DFA5CB78}" type="slidenum">
              <a:rPr kumimoji="0" lang="en-US" sz="800" u="none" strike="noStrike" kern="1200" cap="none" spc="0" normalizeH="0" baseline="0" noProof="0" smtClean="0">
                <a:ln>
                  <a:noFill/>
                </a:ln>
                <a:solidFill>
                  <a:srgbClr val="44546A"/>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800" u="none" strike="noStrike" kern="1200" cap="none" spc="0" normalizeH="0" baseline="0" noProof="0" dirty="0">
              <a:ln>
                <a:noFill/>
              </a:ln>
              <a:solidFill>
                <a:srgbClr val="44546A"/>
              </a:solidFill>
              <a:effectLst/>
              <a:uLnTx/>
              <a:uFillTx/>
              <a:ea typeface="+mn-ea"/>
              <a:cs typeface="+mn-cs"/>
            </a:endParaRPr>
          </a:p>
        </p:txBody>
      </p:sp>
      <p:sp>
        <p:nvSpPr>
          <p:cNvPr id="6" name="Content Placeholder 4">
            <a:extLst>
              <a:ext uri="{FF2B5EF4-FFF2-40B4-BE49-F238E27FC236}">
                <a16:creationId xmlns:a16="http://schemas.microsoft.com/office/drawing/2014/main" id="{AC6F4598-CF91-4567-81A3-50BBE67BC61C}"/>
              </a:ext>
            </a:extLst>
          </p:cNvPr>
          <p:cNvSpPr txBox="1">
            <a:spLocks/>
          </p:cNvSpPr>
          <p:nvPr/>
        </p:nvSpPr>
        <p:spPr>
          <a:xfrm>
            <a:off x="3449889" y="1967884"/>
            <a:ext cx="3730388" cy="3823316"/>
          </a:xfrm>
          <a:prstGeom prst="rect">
            <a:avLst/>
          </a:prstGeom>
        </p:spPr>
        <p:txBody>
          <a:bodyPr>
            <a:normAutofit fontScale="85000" lnSpcReduction="10000"/>
          </a:bodyPr>
          <a:lstStyle>
            <a:lvl1pPr marL="0" indent="0" algn="l" defTabSz="914400" rtl="0" eaLnBrk="1" latinLnBrk="0" hangingPunct="1">
              <a:lnSpc>
                <a:spcPct val="100000"/>
              </a:lnSpc>
              <a:spcBef>
                <a:spcPts val="1000"/>
              </a:spcBef>
              <a:spcAft>
                <a:spcPts val="500"/>
              </a:spcAft>
              <a:buFont typeface="Arial" panose="020B0604020202020204" pitchFamily="34" charset="0"/>
              <a:buNone/>
              <a:defRPr sz="2000" b="0" i="0" kern="1200">
                <a:solidFill>
                  <a:schemeClr val="bg1"/>
                </a:solidFill>
                <a:latin typeface="Gibson Light" pitchFamily="2" charset="77"/>
                <a:ea typeface="+mn-ea"/>
                <a:cs typeface="+mn-cs"/>
              </a:defRPr>
            </a:lvl1pPr>
            <a:lvl2pPr marL="800100" indent="-34290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2pPr>
            <a:lvl3pPr marL="1257300" indent="-34290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3pPr>
            <a:lvl4pPr marL="1657350" indent="-28575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4pPr>
            <a:lvl5pPr marL="2114550" indent="-28575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5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CAD file import</a:t>
            </a:r>
          </a:p>
          <a:p>
            <a:pPr marL="0" marR="0" lvl="0" indent="0" algn="l" defTabSz="914400" rtl="0" eaLnBrk="1" fontAlgn="auto" latinLnBrk="0" hangingPunct="1">
              <a:lnSpc>
                <a:spcPct val="150000"/>
              </a:lnSpc>
              <a:spcBef>
                <a:spcPts val="1000"/>
              </a:spcBef>
              <a:spcAft>
                <a:spcPts val="5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Orient and Support the part</a:t>
            </a:r>
          </a:p>
          <a:p>
            <a:pPr marL="0" marR="0" lvl="0" indent="0" algn="l" defTabSz="914400" rtl="0" eaLnBrk="1" fontAlgn="auto" latinLnBrk="0" hangingPunct="1">
              <a:lnSpc>
                <a:spcPct val="150000"/>
              </a:lnSpc>
              <a:spcBef>
                <a:spcPts val="1000"/>
              </a:spcBef>
              <a:spcAft>
                <a:spcPts val="5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Apply </a:t>
            </a:r>
            <a:r>
              <a:rPr lang="en-US" dirty="0">
                <a:solidFill>
                  <a:srgbClr val="0E1A28"/>
                </a:solidFill>
                <a:latin typeface="Gibson" panose="02000000000000000000" pitchFamily="50" charset="0"/>
              </a:rPr>
              <a:t>sub-processes</a:t>
            </a:r>
            <a:endParaRPr kumimoji="0" lang="en-US" sz="20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endParaRPr>
          </a:p>
          <a:p>
            <a:pPr marL="0" marR="0" lvl="0" indent="0" algn="l" defTabSz="914400" rtl="0" eaLnBrk="1" fontAlgn="auto" latinLnBrk="0" hangingPunct="1">
              <a:lnSpc>
                <a:spcPct val="150000"/>
              </a:lnSpc>
              <a:spcBef>
                <a:spcPts val="1000"/>
              </a:spcBef>
              <a:spcAft>
                <a:spcPts val="5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Populate the build plate</a:t>
            </a:r>
          </a:p>
          <a:p>
            <a:pPr marL="0" marR="0" lvl="0" indent="0" algn="l" defTabSz="914400" rtl="0" eaLnBrk="1" fontAlgn="auto" latinLnBrk="0" hangingPunct="1">
              <a:lnSpc>
                <a:spcPct val="150000"/>
              </a:lnSpc>
              <a:spcBef>
                <a:spcPts val="1000"/>
              </a:spcBef>
              <a:spcAft>
                <a:spcPts val="5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Slice the part into 2D sections</a:t>
            </a:r>
          </a:p>
          <a:p>
            <a:pPr marL="0" marR="0" lvl="0" indent="0" algn="l" defTabSz="914400" rtl="0" eaLnBrk="1" fontAlgn="auto" latinLnBrk="0" hangingPunct="1">
              <a:lnSpc>
                <a:spcPct val="150000"/>
              </a:lnSpc>
              <a:spcBef>
                <a:spcPts val="1000"/>
              </a:spcBef>
              <a:spcAft>
                <a:spcPts val="5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Generate laser instructions</a:t>
            </a:r>
          </a:p>
          <a:p>
            <a:pPr marL="0" marR="0" lvl="0" indent="0" algn="l" defTabSz="914400" rtl="0" eaLnBrk="1" fontAlgn="auto" latinLnBrk="0" hangingPunct="1">
              <a:lnSpc>
                <a:spcPct val="150000"/>
              </a:lnSpc>
              <a:spcBef>
                <a:spcPts val="1000"/>
              </a:spcBef>
              <a:spcAft>
                <a:spcPts val="5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Review prepared print file</a:t>
            </a:r>
          </a:p>
        </p:txBody>
      </p:sp>
      <p:sp>
        <p:nvSpPr>
          <p:cNvPr id="7" name="Arrow: Chevron 6">
            <a:extLst>
              <a:ext uri="{FF2B5EF4-FFF2-40B4-BE49-F238E27FC236}">
                <a16:creationId xmlns:a16="http://schemas.microsoft.com/office/drawing/2014/main" id="{258DFE0F-E725-4990-9D4B-2E3163C37C0F}"/>
              </a:ext>
            </a:extLst>
          </p:cNvPr>
          <p:cNvSpPr/>
          <p:nvPr/>
        </p:nvSpPr>
        <p:spPr>
          <a:xfrm rot="5400000">
            <a:off x="787824" y="1964118"/>
            <a:ext cx="2475652" cy="2527300"/>
          </a:xfrm>
          <a:prstGeom prst="chevron">
            <a:avLst>
              <a:gd name="adj" fmla="val 159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bson" panose="02000000000000000000" pitchFamily="50" charset="0"/>
                <a:ea typeface="+mn-ea"/>
                <a:cs typeface="+mn-cs"/>
              </a:rPr>
              <a:t>Flow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bson" panose="02000000000000000000" pitchFamily="50" charset="0"/>
                <a:ea typeface="+mn-ea"/>
                <a:cs typeface="+mn-cs"/>
              </a:rPr>
              <a:t>Build Preparation</a:t>
            </a:r>
          </a:p>
        </p:txBody>
      </p:sp>
      <p:sp>
        <p:nvSpPr>
          <p:cNvPr id="8" name="Arrow: Chevron 7">
            <a:extLst>
              <a:ext uri="{FF2B5EF4-FFF2-40B4-BE49-F238E27FC236}">
                <a16:creationId xmlns:a16="http://schemas.microsoft.com/office/drawing/2014/main" id="{6449CE16-2B13-44F1-BD15-B2AF4958C5C1}"/>
              </a:ext>
            </a:extLst>
          </p:cNvPr>
          <p:cNvSpPr/>
          <p:nvPr/>
        </p:nvSpPr>
        <p:spPr>
          <a:xfrm rot="5400000">
            <a:off x="1071514" y="3890196"/>
            <a:ext cx="1928955" cy="2527300"/>
          </a:xfrm>
          <a:prstGeom prst="chevron">
            <a:avLst>
              <a:gd name="adj" fmla="val 207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bson" panose="02000000000000000000" pitchFamily="50" charset="0"/>
                <a:ea typeface="+mn-ea"/>
                <a:cs typeface="+mn-cs"/>
              </a:rPr>
              <a:t>Flow</a:t>
            </a:r>
            <a:br>
              <a:rPr kumimoji="0" lang="en-US" sz="1800" b="0" i="0" u="none" strike="noStrike" kern="1200" cap="none" spc="0" normalizeH="0" baseline="30000" noProof="0" dirty="0">
                <a:ln>
                  <a:noFill/>
                </a:ln>
                <a:solidFill>
                  <a:srgbClr val="FFFFFF"/>
                </a:solidFill>
                <a:effectLst/>
                <a:uLnTx/>
                <a:uFillTx/>
                <a:latin typeface="Gibson" panose="02000000000000000000" pitchFamily="50" charset="0"/>
                <a:ea typeface="+mn-ea"/>
                <a:cs typeface="+mn-cs"/>
              </a:rPr>
            </a:br>
            <a:r>
              <a:rPr kumimoji="0" lang="en-US" sz="1800" b="0" i="0" u="none" strike="noStrike" kern="1200" cap="none" spc="0" normalizeH="0" baseline="0" noProof="0" dirty="0">
                <a:ln>
                  <a:noFill/>
                </a:ln>
                <a:solidFill>
                  <a:srgbClr val="FFFFFF"/>
                </a:solidFill>
                <a:effectLst/>
                <a:uLnTx/>
                <a:uFillTx/>
                <a:latin typeface="Gibson" panose="02000000000000000000" pitchFamily="50" charset="0"/>
                <a:ea typeface="+mn-ea"/>
                <a:cs typeface="+mn-cs"/>
              </a:rPr>
              <a:t>Process Review</a:t>
            </a:r>
          </a:p>
        </p:txBody>
      </p:sp>
      <p:sp>
        <p:nvSpPr>
          <p:cNvPr id="22" name="TextBox 21">
            <a:extLst>
              <a:ext uri="{FF2B5EF4-FFF2-40B4-BE49-F238E27FC236}">
                <a16:creationId xmlns:a16="http://schemas.microsoft.com/office/drawing/2014/main" id="{8351C1AC-6394-479A-83E9-4CB72A210086}"/>
              </a:ext>
            </a:extLst>
          </p:cNvPr>
          <p:cNvSpPr txBox="1"/>
          <p:nvPr/>
        </p:nvSpPr>
        <p:spPr>
          <a:xfrm>
            <a:off x="302685" y="6186778"/>
            <a:ext cx="6094378" cy="400110"/>
          </a:xfrm>
          <a:prstGeom prst="rect">
            <a:avLst/>
          </a:prstGeom>
          <a:noFill/>
        </p:spPr>
        <p:txBody>
          <a:bodyPr wrap="square">
            <a:spAutoFit/>
          </a:bodyPr>
          <a:lstStyle/>
          <a:p>
            <a:r>
              <a:rPr lang="en-US" sz="2000" dirty="0">
                <a:solidFill>
                  <a:srgbClr val="00B0F0"/>
                </a:solidFill>
                <a:latin typeface="Gibson Light" panose="02000000000000000000" pitchFamily="2" charset="77"/>
              </a:rPr>
              <a:t>Produces the Velo3D Golden Print File</a:t>
            </a:r>
          </a:p>
        </p:txBody>
      </p:sp>
      <p:pic>
        <p:nvPicPr>
          <p:cNvPr id="36" name="Picture 35">
            <a:extLst>
              <a:ext uri="{FF2B5EF4-FFF2-40B4-BE49-F238E27FC236}">
                <a16:creationId xmlns:a16="http://schemas.microsoft.com/office/drawing/2014/main" id="{13338349-5B8A-492B-B4C8-F95163FA94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200" y="1923841"/>
            <a:ext cx="2744838" cy="1946232"/>
          </a:xfrm>
          <a:prstGeom prst="rect">
            <a:avLst/>
          </a:prstGeom>
        </p:spPr>
      </p:pic>
      <p:pic>
        <p:nvPicPr>
          <p:cNvPr id="9" name="Picture 8">
            <a:extLst>
              <a:ext uri="{FF2B5EF4-FFF2-40B4-BE49-F238E27FC236}">
                <a16:creationId xmlns:a16="http://schemas.microsoft.com/office/drawing/2014/main" id="{F7D1A612-EF63-462A-A416-794F305D3E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48800" y="1923841"/>
            <a:ext cx="2428875" cy="1783522"/>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D3ED365D-E999-0046-AA60-5E007966EF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19238" y="3958075"/>
            <a:ext cx="3259123" cy="2461415"/>
          </a:xfrm>
          <a:prstGeom prst="rect">
            <a:avLst/>
          </a:prstGeom>
        </p:spPr>
      </p:pic>
    </p:spTree>
    <p:extLst>
      <p:ext uri="{BB962C8B-B14F-4D97-AF65-F5344CB8AC3E}">
        <p14:creationId xmlns:p14="http://schemas.microsoft.com/office/powerpoint/2010/main" val="1279051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75A7AA5-E2C6-8644-34B0-B6FC23144562}"/>
              </a:ext>
            </a:extLst>
          </p:cNvPr>
          <p:cNvPicPr>
            <a:picLocks noGrp="1" noChangeAspect="1"/>
          </p:cNvPicPr>
          <p:nvPr>
            <p:ph sz="quarter" idx="13"/>
          </p:nvPr>
        </p:nvPicPr>
        <p:blipFill rotWithShape="1">
          <a:blip r:embed="rId3" cstate="email">
            <a:extLst>
              <a:ext uri="{28A0092B-C50C-407E-A947-70E740481C1C}">
                <a14:useLocalDpi xmlns:a14="http://schemas.microsoft.com/office/drawing/2010/main"/>
              </a:ext>
            </a:extLst>
          </a:blip>
          <a:srcRect t="10207" r="10767"/>
          <a:stretch/>
        </p:blipFill>
        <p:spPr>
          <a:xfrm>
            <a:off x="4222831" y="613891"/>
            <a:ext cx="8865017" cy="5947042"/>
          </a:xfrm>
        </p:spPr>
      </p:pic>
      <p:sp>
        <p:nvSpPr>
          <p:cNvPr id="3" name="Title 2">
            <a:extLst>
              <a:ext uri="{FF2B5EF4-FFF2-40B4-BE49-F238E27FC236}">
                <a16:creationId xmlns:a16="http://schemas.microsoft.com/office/drawing/2014/main" id="{525B14D8-303C-DE4F-9507-4B463E2D1602}"/>
              </a:ext>
            </a:extLst>
          </p:cNvPr>
          <p:cNvSpPr>
            <a:spLocks noGrp="1"/>
          </p:cNvSpPr>
          <p:nvPr>
            <p:ph type="title"/>
          </p:nvPr>
        </p:nvSpPr>
        <p:spPr/>
        <p:txBody>
          <a:bodyPr/>
          <a:lstStyle/>
          <a:p>
            <a:r>
              <a:rPr lang="en-US" dirty="0"/>
              <a:t>Sapphire Printer Family</a:t>
            </a:r>
            <a:endParaRPr lang="en-US" baseline="30000" dirty="0"/>
          </a:p>
        </p:txBody>
      </p:sp>
      <p:sp>
        <p:nvSpPr>
          <p:cNvPr id="7" name="Footer Placeholder 3">
            <a:extLst>
              <a:ext uri="{FF2B5EF4-FFF2-40B4-BE49-F238E27FC236}">
                <a16:creationId xmlns:a16="http://schemas.microsoft.com/office/drawing/2014/main" id="{A236C4FB-6007-4316-9285-05CA9639C02F}"/>
              </a:ext>
            </a:extLst>
          </p:cNvPr>
          <p:cNvSpPr>
            <a:spLocks noGrp="1"/>
          </p:cNvSpPr>
          <p:nvPr>
            <p:ph type="ftr" sz="quarter" idx="10"/>
          </p:nvPr>
        </p:nvSpPr>
        <p:spPr>
          <a:prstGeom prst="rect">
            <a:avLst/>
          </a:prstGeom>
        </p:spPr>
        <p:txBody>
          <a:bodyPr vert="horz" wrap="square" lIns="91440" tIns="45720" rIns="91440" bIns="45720" rtlCol="0" anchor="ctr">
            <a:spAutoFit/>
          </a:bodyPr>
          <a:lstStyle>
            <a:lvl1pPr algn="l">
              <a:defRPr sz="800" b="0" i="0">
                <a:solidFill>
                  <a:schemeClr val="tx1"/>
                </a:solidFill>
                <a:latin typeface="Gibson Light" pitchFamily="2" charset="77"/>
              </a:defRPr>
            </a:lvl1pPr>
          </a:lstStyle>
          <a:p>
            <a:pPr algn="r"/>
            <a:r>
              <a:rPr lang="en-US" dirty="0">
                <a:solidFill>
                  <a:schemeClr val="tx2"/>
                </a:solidFill>
              </a:rPr>
              <a:t>Confidential &amp; Proprietary    </a:t>
            </a:r>
            <a:r>
              <a:rPr lang="en-US" dirty="0">
                <a:solidFill>
                  <a:schemeClr val="accent1"/>
                </a:solidFill>
              </a:rPr>
              <a:t>|</a:t>
            </a:r>
            <a:r>
              <a:rPr lang="en-US" dirty="0"/>
              <a:t> </a:t>
            </a:r>
          </a:p>
        </p:txBody>
      </p:sp>
      <p:sp>
        <p:nvSpPr>
          <p:cNvPr id="2" name="Content Placeholder 1">
            <a:extLst>
              <a:ext uri="{FF2B5EF4-FFF2-40B4-BE49-F238E27FC236}">
                <a16:creationId xmlns:a16="http://schemas.microsoft.com/office/drawing/2014/main" id="{AC2D5241-5F8B-D847-88FE-0D177F4733A5}"/>
              </a:ext>
            </a:extLst>
          </p:cNvPr>
          <p:cNvSpPr>
            <a:spLocks noGrp="1"/>
          </p:cNvSpPr>
          <p:nvPr>
            <p:ph sz="quarter" idx="12"/>
          </p:nvPr>
        </p:nvSpPr>
        <p:spPr/>
        <p:txBody>
          <a:bodyPr>
            <a:normAutofit fontScale="92500" lnSpcReduction="10000"/>
          </a:bodyPr>
          <a:lstStyle/>
          <a:p>
            <a:pPr>
              <a:spcBef>
                <a:spcPts val="600"/>
              </a:spcBef>
            </a:pPr>
            <a:r>
              <a:rPr lang="en-US" dirty="0">
                <a:solidFill>
                  <a:srgbClr val="000000"/>
                </a:solidFill>
              </a:rPr>
              <a:t>State-of-the-art laser powder bed fusion metal AM printers featuring, optimized gas flow, and a unique non-contact recoater</a:t>
            </a:r>
          </a:p>
          <a:p>
            <a:pPr>
              <a:spcBef>
                <a:spcPts val="600"/>
              </a:spcBef>
              <a:buClr>
                <a:srgbClr val="41B6E6"/>
              </a:buClr>
            </a:pPr>
            <a:r>
              <a:rPr lang="en-US" dirty="0">
                <a:solidFill>
                  <a:schemeClr val="accent2">
                    <a:lumMod val="50000"/>
                  </a:schemeClr>
                </a:solidFill>
              </a:rPr>
              <a:t>Lasers</a:t>
            </a:r>
          </a:p>
          <a:p>
            <a:pPr marL="630238" lvl="1">
              <a:spcBef>
                <a:spcPts val="600"/>
              </a:spcBef>
            </a:pPr>
            <a:r>
              <a:rPr lang="en-US" sz="1800" dirty="0">
                <a:solidFill>
                  <a:schemeClr val="accent2">
                    <a:lumMod val="50000"/>
                  </a:schemeClr>
                </a:solidFill>
              </a:rPr>
              <a:t>Sapphire &amp; Sapphire 1MZ: 2, 1 kW lasers</a:t>
            </a:r>
          </a:p>
          <a:p>
            <a:pPr marL="630238" lvl="1">
              <a:spcBef>
                <a:spcPts val="600"/>
              </a:spcBef>
            </a:pPr>
            <a:r>
              <a:rPr lang="en-US" sz="1800" dirty="0">
                <a:solidFill>
                  <a:schemeClr val="accent2">
                    <a:lumMod val="50000"/>
                  </a:schemeClr>
                </a:solidFill>
              </a:rPr>
              <a:t>Sapphire XC &amp; Sapphire XC 1MZ: 8, 1 kW lasers</a:t>
            </a:r>
          </a:p>
          <a:p>
            <a:pPr marL="630238" lvl="1">
              <a:spcBef>
                <a:spcPts val="600"/>
              </a:spcBef>
            </a:pPr>
            <a:r>
              <a:rPr lang="en-US" sz="1800" dirty="0">
                <a:solidFill>
                  <a:schemeClr val="accent2">
                    <a:lumMod val="50000"/>
                  </a:schemeClr>
                </a:solidFill>
              </a:rPr>
              <a:t>In-situ laser alignment</a:t>
            </a:r>
          </a:p>
          <a:p>
            <a:pPr>
              <a:spcBef>
                <a:spcPts val="600"/>
              </a:spcBef>
              <a:spcAft>
                <a:spcPts val="1200"/>
              </a:spcAft>
            </a:pPr>
            <a:r>
              <a:rPr lang="en-US" dirty="0">
                <a:solidFill>
                  <a:schemeClr val="accent2">
                    <a:lumMod val="50000"/>
                  </a:schemeClr>
                </a:solidFill>
              </a:rPr>
              <a:t>50-150 </a:t>
            </a:r>
            <a:r>
              <a:rPr lang="el-GR" dirty="0">
                <a:solidFill>
                  <a:schemeClr val="accent2">
                    <a:lumMod val="50000"/>
                  </a:schemeClr>
                </a:solidFill>
              </a:rPr>
              <a:t>μ</a:t>
            </a:r>
            <a:r>
              <a:rPr lang="en-US" dirty="0">
                <a:solidFill>
                  <a:schemeClr val="accent2">
                    <a:lumMod val="50000"/>
                  </a:schemeClr>
                </a:solidFill>
              </a:rPr>
              <a:t>m Layer Thickness</a:t>
            </a:r>
          </a:p>
          <a:p>
            <a:pPr>
              <a:spcBef>
                <a:spcPts val="600"/>
              </a:spcBef>
              <a:spcAft>
                <a:spcPts val="1200"/>
              </a:spcAft>
              <a:buClr>
                <a:srgbClr val="41B6E6"/>
              </a:buClr>
            </a:pPr>
            <a:r>
              <a:rPr lang="en-US" dirty="0">
                <a:solidFill>
                  <a:schemeClr val="accent2">
                    <a:lumMod val="50000"/>
                  </a:schemeClr>
                </a:solidFill>
              </a:rPr>
              <a:t>Automated Calibrations</a:t>
            </a:r>
          </a:p>
          <a:p>
            <a:pPr>
              <a:spcBef>
                <a:spcPts val="600"/>
              </a:spcBef>
              <a:spcAft>
                <a:spcPts val="1200"/>
              </a:spcAft>
              <a:buClr>
                <a:srgbClr val="41B6E6"/>
              </a:buClr>
            </a:pPr>
            <a:r>
              <a:rPr lang="en-US" dirty="0">
                <a:solidFill>
                  <a:schemeClr val="accent2">
                    <a:lumMod val="50000"/>
                  </a:schemeClr>
                </a:solidFill>
              </a:rPr>
              <a:t>In-situ Monitoring (</a:t>
            </a:r>
            <a:r>
              <a:rPr lang="en-US" dirty="0">
                <a:solidFill>
                  <a:schemeClr val="tx1"/>
                </a:solidFill>
              </a:rPr>
              <a:t>nearly </a:t>
            </a:r>
            <a:r>
              <a:rPr lang="en-US" dirty="0">
                <a:solidFill>
                  <a:schemeClr val="accent2">
                    <a:lumMod val="50000"/>
                  </a:schemeClr>
                </a:solidFill>
              </a:rPr>
              <a:t>1,000 signals)</a:t>
            </a:r>
          </a:p>
        </p:txBody>
      </p:sp>
      <p:sp>
        <p:nvSpPr>
          <p:cNvPr id="5" name="TextBox 4">
            <a:extLst>
              <a:ext uri="{FF2B5EF4-FFF2-40B4-BE49-F238E27FC236}">
                <a16:creationId xmlns:a16="http://schemas.microsoft.com/office/drawing/2014/main" id="{8AC8E610-24BE-47A0-BC23-E56C615AE798}"/>
              </a:ext>
            </a:extLst>
          </p:cNvPr>
          <p:cNvSpPr txBox="1"/>
          <p:nvPr/>
        </p:nvSpPr>
        <p:spPr>
          <a:xfrm>
            <a:off x="5544423" y="5916741"/>
            <a:ext cx="1511952" cy="584775"/>
          </a:xfrm>
          <a:prstGeom prst="rect">
            <a:avLst/>
          </a:prstGeom>
          <a:noFill/>
        </p:spPr>
        <p:txBody>
          <a:bodyPr wrap="none" rtlCol="0" anchor="ctr" anchorCtr="0">
            <a:spAutoFit/>
          </a:bodyPr>
          <a:lstStyle/>
          <a:p>
            <a:pPr algn="ctr"/>
            <a:r>
              <a:rPr lang="en-US" sz="1600" dirty="0">
                <a:latin typeface="Gibson" panose="02000000000000000000" pitchFamily="50" charset="0"/>
              </a:rPr>
              <a:t>Sapphire</a:t>
            </a:r>
            <a:br>
              <a:rPr lang="en-US" sz="2000" dirty="0">
                <a:latin typeface="Gibson Light" panose="02000000000000000000" pitchFamily="2" charset="77"/>
              </a:rPr>
            </a:br>
            <a:r>
              <a:rPr lang="en-US" sz="1100" dirty="0">
                <a:latin typeface="Gibson Light" panose="02000000000000000000" pitchFamily="2" charset="77"/>
              </a:rPr>
              <a:t>315 mm </a:t>
            </a:r>
            <a:r>
              <a:rPr lang="en-US" sz="1600" dirty="0">
                <a:latin typeface="Gibson Light" panose="02000000000000000000" pitchFamily="2" charset="77"/>
              </a:rPr>
              <a:t>ø </a:t>
            </a:r>
            <a:r>
              <a:rPr lang="en-US" sz="1100" dirty="0">
                <a:latin typeface="Gibson Light" panose="02000000000000000000" pitchFamily="2" charset="77"/>
              </a:rPr>
              <a:t>x 400 mm Z</a:t>
            </a:r>
            <a:endParaRPr lang="en-US" sz="2000" dirty="0">
              <a:latin typeface="Gibson" panose="02000000000000000000" pitchFamily="50" charset="0"/>
            </a:endParaRPr>
          </a:p>
        </p:txBody>
      </p:sp>
      <p:sp>
        <p:nvSpPr>
          <p:cNvPr id="10" name="TextBox 9">
            <a:extLst>
              <a:ext uri="{FF2B5EF4-FFF2-40B4-BE49-F238E27FC236}">
                <a16:creationId xmlns:a16="http://schemas.microsoft.com/office/drawing/2014/main" id="{C72F8FD8-6114-4898-982B-41B9CAABDE0E}"/>
              </a:ext>
            </a:extLst>
          </p:cNvPr>
          <p:cNvSpPr txBox="1"/>
          <p:nvPr/>
        </p:nvSpPr>
        <p:spPr>
          <a:xfrm>
            <a:off x="7036377" y="5916741"/>
            <a:ext cx="1571264" cy="584775"/>
          </a:xfrm>
          <a:prstGeom prst="rect">
            <a:avLst/>
          </a:prstGeom>
          <a:noFill/>
        </p:spPr>
        <p:txBody>
          <a:bodyPr wrap="none" rtlCol="0" anchor="ctr" anchorCtr="0">
            <a:spAutoFit/>
          </a:bodyPr>
          <a:lstStyle/>
          <a:p>
            <a:pPr algn="ctr"/>
            <a:r>
              <a:rPr lang="en-US" sz="1600" dirty="0">
                <a:latin typeface="Gibson" panose="02000000000000000000" pitchFamily="50" charset="0"/>
              </a:rPr>
              <a:t>Sapphire 1MZ</a:t>
            </a:r>
            <a:br>
              <a:rPr lang="en-US" sz="2000" dirty="0">
                <a:latin typeface="Gibson Light" panose="02000000000000000000" pitchFamily="2" charset="77"/>
              </a:rPr>
            </a:br>
            <a:r>
              <a:rPr lang="en-US" sz="1100" dirty="0">
                <a:latin typeface="Gibson Light" panose="02000000000000000000" pitchFamily="2" charset="77"/>
              </a:rPr>
              <a:t>315 mm </a:t>
            </a:r>
            <a:r>
              <a:rPr lang="en-US" sz="1600" dirty="0">
                <a:latin typeface="Gibson Light" panose="02000000000000000000" pitchFamily="2" charset="77"/>
              </a:rPr>
              <a:t>ø </a:t>
            </a:r>
            <a:r>
              <a:rPr lang="en-US" sz="1100" dirty="0">
                <a:latin typeface="Gibson Light" panose="02000000000000000000" pitchFamily="2" charset="77"/>
              </a:rPr>
              <a:t>x 1000 mm Z</a:t>
            </a:r>
            <a:endParaRPr lang="en-US" sz="2000" dirty="0">
              <a:latin typeface="Gibson" panose="02000000000000000000" pitchFamily="50" charset="0"/>
            </a:endParaRPr>
          </a:p>
        </p:txBody>
      </p:sp>
      <p:sp>
        <p:nvSpPr>
          <p:cNvPr id="11" name="TextBox 10">
            <a:extLst>
              <a:ext uri="{FF2B5EF4-FFF2-40B4-BE49-F238E27FC236}">
                <a16:creationId xmlns:a16="http://schemas.microsoft.com/office/drawing/2014/main" id="{7283C342-27BC-4A1D-817D-575413CAD6C6}"/>
              </a:ext>
            </a:extLst>
          </p:cNvPr>
          <p:cNvSpPr txBox="1"/>
          <p:nvPr/>
        </p:nvSpPr>
        <p:spPr>
          <a:xfrm>
            <a:off x="8587645" y="5916741"/>
            <a:ext cx="1531188" cy="584775"/>
          </a:xfrm>
          <a:prstGeom prst="rect">
            <a:avLst/>
          </a:prstGeom>
          <a:noFill/>
        </p:spPr>
        <p:txBody>
          <a:bodyPr wrap="none" rtlCol="0" anchor="ctr" anchorCtr="0">
            <a:spAutoFit/>
          </a:bodyPr>
          <a:lstStyle/>
          <a:p>
            <a:pPr algn="ctr"/>
            <a:r>
              <a:rPr lang="en-US" sz="1600" dirty="0">
                <a:latin typeface="Gibson" panose="02000000000000000000" pitchFamily="50" charset="0"/>
              </a:rPr>
              <a:t>Sapphire XC</a:t>
            </a:r>
            <a:br>
              <a:rPr lang="en-US" sz="2000" dirty="0">
                <a:latin typeface="Gibson Light" panose="02000000000000000000" pitchFamily="2" charset="77"/>
              </a:rPr>
            </a:br>
            <a:r>
              <a:rPr lang="en-US" sz="1100" dirty="0">
                <a:latin typeface="Gibson Light" panose="02000000000000000000" pitchFamily="2" charset="77"/>
              </a:rPr>
              <a:t>600 mm </a:t>
            </a:r>
            <a:r>
              <a:rPr lang="en-US" sz="1600" dirty="0">
                <a:latin typeface="Gibson Light" panose="02000000000000000000" pitchFamily="2" charset="77"/>
              </a:rPr>
              <a:t>ø </a:t>
            </a:r>
            <a:r>
              <a:rPr lang="en-US" sz="1100" dirty="0">
                <a:latin typeface="Gibson Light" panose="02000000000000000000" pitchFamily="2" charset="77"/>
              </a:rPr>
              <a:t>x 550 mm Z</a:t>
            </a:r>
            <a:endParaRPr lang="en-US" sz="2000" dirty="0">
              <a:latin typeface="Gibson" panose="02000000000000000000" pitchFamily="50" charset="0"/>
            </a:endParaRPr>
          </a:p>
        </p:txBody>
      </p:sp>
      <p:sp>
        <p:nvSpPr>
          <p:cNvPr id="12" name="Can 11">
            <a:extLst>
              <a:ext uri="{FF2B5EF4-FFF2-40B4-BE49-F238E27FC236}">
                <a16:creationId xmlns:a16="http://schemas.microsoft.com/office/drawing/2014/main" id="{B53E3A75-7865-6A46-BC3D-121DFC721F7C}"/>
              </a:ext>
            </a:extLst>
          </p:cNvPr>
          <p:cNvSpPr/>
          <p:nvPr/>
        </p:nvSpPr>
        <p:spPr>
          <a:xfrm>
            <a:off x="5927678" y="4814802"/>
            <a:ext cx="747744" cy="1101939"/>
          </a:xfrm>
          <a:prstGeom prst="can">
            <a:avLst/>
          </a:prstGeom>
          <a:solidFill>
            <a:srgbClr val="41B6E6">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an 12">
            <a:extLst>
              <a:ext uri="{FF2B5EF4-FFF2-40B4-BE49-F238E27FC236}">
                <a16:creationId xmlns:a16="http://schemas.microsoft.com/office/drawing/2014/main" id="{6742BEFA-C2B6-C344-9EA6-8676C8B24971}"/>
              </a:ext>
            </a:extLst>
          </p:cNvPr>
          <p:cNvSpPr/>
          <p:nvPr/>
        </p:nvSpPr>
        <p:spPr>
          <a:xfrm>
            <a:off x="8644554" y="4275632"/>
            <a:ext cx="1416779" cy="1630878"/>
          </a:xfrm>
          <a:prstGeom prst="can">
            <a:avLst/>
          </a:prstGeom>
          <a:solidFill>
            <a:srgbClr val="41B6E6">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an 13">
            <a:extLst>
              <a:ext uri="{FF2B5EF4-FFF2-40B4-BE49-F238E27FC236}">
                <a16:creationId xmlns:a16="http://schemas.microsoft.com/office/drawing/2014/main" id="{333669A4-3D62-2A4F-BBA0-3E6AE556A0AF}"/>
              </a:ext>
            </a:extLst>
          </p:cNvPr>
          <p:cNvSpPr/>
          <p:nvPr/>
        </p:nvSpPr>
        <p:spPr>
          <a:xfrm>
            <a:off x="7443043" y="3330851"/>
            <a:ext cx="747745" cy="2575659"/>
          </a:xfrm>
          <a:prstGeom prst="can">
            <a:avLst/>
          </a:prstGeom>
          <a:solidFill>
            <a:srgbClr val="41B6E6">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9F39955-A5EE-FF4F-8D0E-8B1D7DBEBDD3}"/>
              </a:ext>
            </a:extLst>
          </p:cNvPr>
          <p:cNvSpPr/>
          <p:nvPr/>
        </p:nvSpPr>
        <p:spPr>
          <a:xfrm>
            <a:off x="13102648" y="4893583"/>
            <a:ext cx="593769" cy="109728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3EB96A2-64EA-5F42-B96E-38AB23FFDE7B}"/>
              </a:ext>
            </a:extLst>
          </p:cNvPr>
          <p:cNvSpPr/>
          <p:nvPr/>
        </p:nvSpPr>
        <p:spPr>
          <a:xfrm>
            <a:off x="13132217" y="1946090"/>
            <a:ext cx="593769" cy="27432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an 17">
            <a:extLst>
              <a:ext uri="{FF2B5EF4-FFF2-40B4-BE49-F238E27FC236}">
                <a16:creationId xmlns:a16="http://schemas.microsoft.com/office/drawing/2014/main" id="{8DED60A8-E06B-E740-300F-335EB181CC10}"/>
              </a:ext>
            </a:extLst>
          </p:cNvPr>
          <p:cNvSpPr/>
          <p:nvPr/>
        </p:nvSpPr>
        <p:spPr>
          <a:xfrm>
            <a:off x="10256621" y="3184216"/>
            <a:ext cx="1416779" cy="2732525"/>
          </a:xfrm>
          <a:prstGeom prst="can">
            <a:avLst/>
          </a:prstGeom>
          <a:solidFill>
            <a:srgbClr val="41B6E6">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D29A6C02-E74C-E462-D028-A092837C7E13}"/>
              </a:ext>
            </a:extLst>
          </p:cNvPr>
          <p:cNvSpPr txBox="1"/>
          <p:nvPr/>
        </p:nvSpPr>
        <p:spPr>
          <a:xfrm>
            <a:off x="10127688" y="5906510"/>
            <a:ext cx="1680205" cy="584775"/>
          </a:xfrm>
          <a:prstGeom prst="rect">
            <a:avLst/>
          </a:prstGeom>
          <a:noFill/>
        </p:spPr>
        <p:txBody>
          <a:bodyPr wrap="none" rtlCol="0" anchor="ctr" anchorCtr="0">
            <a:spAutoFit/>
          </a:bodyPr>
          <a:lstStyle/>
          <a:p>
            <a:pPr algn="ctr"/>
            <a:r>
              <a:rPr lang="en-US" sz="1600" dirty="0">
                <a:latin typeface="Gibson" panose="02000000000000000000" pitchFamily="50" charset="0"/>
              </a:rPr>
              <a:t>Sapphire XC 1MZ</a:t>
            </a:r>
            <a:br>
              <a:rPr lang="en-US" sz="2000" dirty="0">
                <a:latin typeface="Gibson Light" panose="02000000000000000000" pitchFamily="2" charset="77"/>
              </a:rPr>
            </a:br>
            <a:r>
              <a:rPr lang="en-US" sz="1100" dirty="0">
                <a:latin typeface="Gibson Light" panose="02000000000000000000" pitchFamily="2" charset="77"/>
              </a:rPr>
              <a:t>600 mm </a:t>
            </a:r>
            <a:r>
              <a:rPr lang="en-US" sz="1600" dirty="0">
                <a:latin typeface="Gibson Light" panose="02000000000000000000" pitchFamily="2" charset="77"/>
              </a:rPr>
              <a:t>ø </a:t>
            </a:r>
            <a:r>
              <a:rPr lang="en-US" sz="1100" dirty="0">
                <a:latin typeface="Gibson Light" panose="02000000000000000000" pitchFamily="2" charset="77"/>
              </a:rPr>
              <a:t>x 1000 mm Z</a:t>
            </a:r>
            <a:endParaRPr lang="en-US" sz="2000" dirty="0">
              <a:latin typeface="Gibson" panose="02000000000000000000" pitchFamily="50" charset="0"/>
            </a:endParaRPr>
          </a:p>
        </p:txBody>
      </p:sp>
    </p:spTree>
    <p:extLst>
      <p:ext uri="{BB962C8B-B14F-4D97-AF65-F5344CB8AC3E}">
        <p14:creationId xmlns:p14="http://schemas.microsoft.com/office/powerpoint/2010/main" val="98068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raphical user interface, application&#10;&#10;Description automatically generated">
            <a:extLst>
              <a:ext uri="{FF2B5EF4-FFF2-40B4-BE49-F238E27FC236}">
                <a16:creationId xmlns:a16="http://schemas.microsoft.com/office/drawing/2014/main" id="{2055210B-A3A0-402F-A0A5-512F19566A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6308" y="1858064"/>
            <a:ext cx="3655315" cy="2716024"/>
          </a:xfrm>
          <a:prstGeom prst="rect">
            <a:avLst/>
          </a:prstGeom>
          <a:effectLst>
            <a:glow rad="139700">
              <a:schemeClr val="bg1">
                <a:lumMod val="75000"/>
              </a:schemeClr>
            </a:glow>
          </a:effectLst>
        </p:spPr>
      </p:pic>
      <p:grpSp>
        <p:nvGrpSpPr>
          <p:cNvPr id="8" name="Group 7">
            <a:extLst>
              <a:ext uri="{FF2B5EF4-FFF2-40B4-BE49-F238E27FC236}">
                <a16:creationId xmlns:a16="http://schemas.microsoft.com/office/drawing/2014/main" id="{06815555-5518-8F90-39B0-53739F384AD3}"/>
              </a:ext>
            </a:extLst>
          </p:cNvPr>
          <p:cNvGrpSpPr/>
          <p:nvPr/>
        </p:nvGrpSpPr>
        <p:grpSpPr>
          <a:xfrm>
            <a:off x="4507091" y="1858064"/>
            <a:ext cx="3429000" cy="2649682"/>
            <a:chOff x="4507091" y="1858064"/>
            <a:chExt cx="3429000" cy="2649682"/>
          </a:xfrm>
        </p:grpSpPr>
        <p:pic>
          <p:nvPicPr>
            <p:cNvPr id="6" name="Picture 5" descr="Chart, timeline&#10;&#10;Description automatically generated">
              <a:extLst>
                <a:ext uri="{FF2B5EF4-FFF2-40B4-BE49-F238E27FC236}">
                  <a16:creationId xmlns:a16="http://schemas.microsoft.com/office/drawing/2014/main" id="{5D7B81AA-DC2A-DC35-736B-72423630F5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7091" y="1858064"/>
              <a:ext cx="3429000" cy="2649682"/>
            </a:xfrm>
            <a:prstGeom prst="rect">
              <a:avLst/>
            </a:prstGeom>
            <a:effectLst>
              <a:glow rad="127000">
                <a:schemeClr val="tx2">
                  <a:alpha val="40000"/>
                </a:schemeClr>
              </a:glow>
            </a:effectLst>
          </p:spPr>
        </p:pic>
        <p:pic>
          <p:nvPicPr>
            <p:cNvPr id="18" name="Picture 17" descr="Timeline&#10;&#10;Description automatically generated with low confidence">
              <a:extLst>
                <a:ext uri="{FF2B5EF4-FFF2-40B4-BE49-F238E27FC236}">
                  <a16:creationId xmlns:a16="http://schemas.microsoft.com/office/drawing/2014/main" id="{CBAD25B0-0AEC-451D-9871-F44D8C21237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86600" y="1905000"/>
              <a:ext cx="762000" cy="370768"/>
            </a:xfrm>
            <a:prstGeom prst="rect">
              <a:avLst/>
            </a:prstGeom>
          </p:spPr>
        </p:pic>
      </p:grpSp>
      <p:sp>
        <p:nvSpPr>
          <p:cNvPr id="3" name="Title 2">
            <a:extLst>
              <a:ext uri="{FF2B5EF4-FFF2-40B4-BE49-F238E27FC236}">
                <a16:creationId xmlns:a16="http://schemas.microsoft.com/office/drawing/2014/main" id="{525B14D8-303C-DE4F-9507-4B463E2D1602}"/>
              </a:ext>
            </a:extLst>
          </p:cNvPr>
          <p:cNvSpPr>
            <a:spLocks noGrp="1"/>
          </p:cNvSpPr>
          <p:nvPr>
            <p:ph type="title"/>
          </p:nvPr>
        </p:nvSpPr>
        <p:spPr>
          <a:xfrm>
            <a:off x="533399" y="1066800"/>
            <a:ext cx="7919703" cy="1219200"/>
          </a:xfrm>
        </p:spPr>
        <p:txBody>
          <a:bodyPr/>
          <a:lstStyle/>
          <a:p>
            <a:r>
              <a:rPr lang="en-US" dirty="0"/>
              <a:t>Assure – Quality Control Software</a:t>
            </a:r>
            <a:endParaRPr lang="en-US" baseline="30000" dirty="0"/>
          </a:p>
        </p:txBody>
      </p:sp>
      <p:sp>
        <p:nvSpPr>
          <p:cNvPr id="2" name="Content Placeholder 1">
            <a:extLst>
              <a:ext uri="{FF2B5EF4-FFF2-40B4-BE49-F238E27FC236}">
                <a16:creationId xmlns:a16="http://schemas.microsoft.com/office/drawing/2014/main" id="{AC2D5241-5F8B-D847-88FE-0D177F4733A5}"/>
              </a:ext>
            </a:extLst>
          </p:cNvPr>
          <p:cNvSpPr>
            <a:spLocks noGrp="1"/>
          </p:cNvSpPr>
          <p:nvPr>
            <p:ph sz="half" idx="4294967295"/>
          </p:nvPr>
        </p:nvSpPr>
        <p:spPr>
          <a:xfrm>
            <a:off x="708123" y="1858064"/>
            <a:ext cx="6003925" cy="5427873"/>
          </a:xfrm>
        </p:spPr>
        <p:txBody>
          <a:bodyPr>
            <a:normAutofit/>
          </a:bodyPr>
          <a:lstStyle/>
          <a:p>
            <a:r>
              <a:rPr lang="en-US" dirty="0">
                <a:solidFill>
                  <a:schemeClr val="accent2">
                    <a:lumMod val="50000"/>
                  </a:schemeClr>
                </a:solidFill>
              </a:rPr>
              <a:t>Factory Monitoring</a:t>
            </a:r>
          </a:p>
          <a:p>
            <a:pPr lvl="1">
              <a:spcAft>
                <a:spcPts val="0"/>
              </a:spcAft>
            </a:pPr>
            <a:r>
              <a:rPr lang="en-US" sz="1600" dirty="0">
                <a:solidFill>
                  <a:schemeClr val="accent2">
                    <a:lumMod val="50000"/>
                  </a:schemeClr>
                </a:solidFill>
              </a:rPr>
              <a:t>Real-time machine fleet tracking</a:t>
            </a:r>
          </a:p>
          <a:p>
            <a:pPr lvl="1">
              <a:spcAft>
                <a:spcPts val="0"/>
              </a:spcAft>
            </a:pPr>
            <a:r>
              <a:rPr lang="en-US" sz="1600" dirty="0">
                <a:solidFill>
                  <a:schemeClr val="accent2">
                    <a:lumMod val="50000"/>
                  </a:schemeClr>
                </a:solidFill>
              </a:rPr>
              <a:t>Live build progress monitoring</a:t>
            </a:r>
          </a:p>
          <a:p>
            <a:r>
              <a:rPr lang="en-US" dirty="0">
                <a:solidFill>
                  <a:schemeClr val="accent2">
                    <a:lumMod val="50000"/>
                  </a:schemeClr>
                </a:solidFill>
              </a:rPr>
              <a:t>Tool Health</a:t>
            </a:r>
          </a:p>
          <a:p>
            <a:pPr lvl="1"/>
            <a:r>
              <a:rPr lang="en-US" sz="1600" dirty="0">
                <a:solidFill>
                  <a:schemeClr val="accent2">
                    <a:lumMod val="50000"/>
                  </a:schemeClr>
                </a:solidFill>
              </a:rPr>
              <a:t>Automated system calibration</a:t>
            </a:r>
          </a:p>
          <a:p>
            <a:r>
              <a:rPr lang="en-US" dirty="0">
                <a:solidFill>
                  <a:schemeClr val="accent2">
                    <a:lumMod val="50000"/>
                  </a:schemeClr>
                </a:solidFill>
              </a:rPr>
              <a:t>In-process monitoring</a:t>
            </a:r>
          </a:p>
          <a:p>
            <a:pPr lvl="1">
              <a:spcAft>
                <a:spcPts val="0"/>
              </a:spcAft>
            </a:pPr>
            <a:r>
              <a:rPr lang="en-US" sz="1600" dirty="0">
                <a:solidFill>
                  <a:schemeClr val="accent2">
                    <a:lumMod val="50000"/>
                  </a:schemeClr>
                </a:solidFill>
              </a:rPr>
              <a:t>Optical health</a:t>
            </a:r>
          </a:p>
          <a:p>
            <a:pPr lvl="1">
              <a:spcAft>
                <a:spcPts val="0"/>
              </a:spcAft>
            </a:pPr>
            <a:r>
              <a:rPr lang="en-US" sz="1600" dirty="0">
                <a:solidFill>
                  <a:schemeClr val="accent2">
                    <a:lumMod val="50000"/>
                  </a:schemeClr>
                </a:solidFill>
              </a:rPr>
              <a:t>Powder bed quality</a:t>
            </a:r>
          </a:p>
          <a:p>
            <a:pPr lvl="1">
              <a:spcAft>
                <a:spcPts val="0"/>
              </a:spcAft>
            </a:pPr>
            <a:r>
              <a:rPr lang="en-US" sz="1600" dirty="0">
                <a:solidFill>
                  <a:schemeClr val="accent2">
                    <a:lumMod val="50000"/>
                  </a:schemeClr>
                </a:solidFill>
              </a:rPr>
              <a:t>Build chamber environment</a:t>
            </a:r>
          </a:p>
          <a:p>
            <a:r>
              <a:rPr lang="en-US" dirty="0">
                <a:solidFill>
                  <a:schemeClr val="accent2">
                    <a:lumMod val="50000"/>
                  </a:schemeClr>
                </a:solidFill>
              </a:rPr>
              <a:t>Build Report</a:t>
            </a:r>
          </a:p>
          <a:p>
            <a:pPr lvl="1">
              <a:spcAft>
                <a:spcPts val="0"/>
              </a:spcAft>
            </a:pPr>
            <a:r>
              <a:rPr lang="en-US" sz="1600" dirty="0">
                <a:solidFill>
                  <a:schemeClr val="accent2">
                    <a:lumMod val="50000"/>
                  </a:schemeClr>
                </a:solidFill>
              </a:rPr>
              <a:t>Build information summary</a:t>
            </a:r>
          </a:p>
          <a:p>
            <a:pPr lvl="1">
              <a:spcAft>
                <a:spcPts val="0"/>
              </a:spcAft>
            </a:pPr>
            <a:r>
              <a:rPr lang="en-US" sz="1600" dirty="0">
                <a:solidFill>
                  <a:schemeClr val="accent2">
                    <a:lumMod val="50000"/>
                  </a:schemeClr>
                </a:solidFill>
              </a:rPr>
              <a:t>Tool and build data documentation</a:t>
            </a:r>
          </a:p>
          <a:p>
            <a:endParaRPr lang="en-US" sz="1800" dirty="0">
              <a:solidFill>
                <a:schemeClr val="accent2">
                  <a:lumMod val="50000"/>
                </a:schemeClr>
              </a:solidFill>
            </a:endParaRPr>
          </a:p>
        </p:txBody>
      </p:sp>
      <p:grpSp>
        <p:nvGrpSpPr>
          <p:cNvPr id="5" name="Group 4">
            <a:extLst>
              <a:ext uri="{FF2B5EF4-FFF2-40B4-BE49-F238E27FC236}">
                <a16:creationId xmlns:a16="http://schemas.microsoft.com/office/drawing/2014/main" id="{EEE57989-2021-43DF-90D8-EA437854ED5D}"/>
              </a:ext>
            </a:extLst>
          </p:cNvPr>
          <p:cNvGrpSpPr>
            <a:grpSpLocks noChangeAspect="1"/>
          </p:cNvGrpSpPr>
          <p:nvPr/>
        </p:nvGrpSpPr>
        <p:grpSpPr>
          <a:xfrm>
            <a:off x="4655551" y="3770505"/>
            <a:ext cx="6894388" cy="2020695"/>
            <a:chOff x="1646567" y="3881626"/>
            <a:chExt cx="8475923" cy="2527781"/>
          </a:xfrm>
          <a:effectLst>
            <a:glow rad="127000">
              <a:schemeClr val="tx2"/>
            </a:glow>
          </a:effectLst>
        </p:grpSpPr>
        <p:pic>
          <p:nvPicPr>
            <p:cNvPr id="10" name="Picture 9" descr="A screen shot of a computer&#10;&#10;Description automatically generated">
              <a:extLst>
                <a:ext uri="{FF2B5EF4-FFF2-40B4-BE49-F238E27FC236}">
                  <a16:creationId xmlns:a16="http://schemas.microsoft.com/office/drawing/2014/main" id="{62FA96C6-0666-4C68-A562-05B5237ACB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46567" y="3881626"/>
              <a:ext cx="4328824" cy="2527781"/>
            </a:xfrm>
            <a:prstGeom prst="rect">
              <a:avLst/>
            </a:prstGeom>
            <a:effectLst>
              <a:outerShdw blurRad="254000" sx="101000" sy="101000" algn="ctr" rotWithShape="0">
                <a:prstClr val="black">
                  <a:alpha val="70000"/>
                </a:prstClr>
              </a:outerShdw>
            </a:effectLst>
            <a:scene3d>
              <a:camera prst="perspectiveContrastingRightFacing">
                <a:rot lat="0" lon="21594000" rev="0"/>
              </a:camera>
              <a:lightRig rig="threePt" dir="t"/>
            </a:scene3d>
          </p:spPr>
        </p:pic>
        <p:sp>
          <p:nvSpPr>
            <p:cNvPr id="7" name="Rectangle 6">
              <a:extLst>
                <a:ext uri="{FF2B5EF4-FFF2-40B4-BE49-F238E27FC236}">
                  <a16:creationId xmlns:a16="http://schemas.microsoft.com/office/drawing/2014/main" id="{3BC08A5B-20ED-48C3-867E-93F3BF97D655}"/>
                </a:ext>
              </a:extLst>
            </p:cNvPr>
            <p:cNvSpPr/>
            <p:nvPr/>
          </p:nvSpPr>
          <p:spPr>
            <a:xfrm>
              <a:off x="8991600" y="4114800"/>
              <a:ext cx="1130890" cy="3048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bson Light" panose="02000000000000000000" pitchFamily="2" charset="77"/>
              </a:endParaRPr>
            </a:p>
          </p:txBody>
        </p:sp>
      </p:grpSp>
      <p:pic>
        <p:nvPicPr>
          <p:cNvPr id="12" name="Picture 11" descr="Graphical user interface&#10;&#10;Description automatically generated">
            <a:extLst>
              <a:ext uri="{FF2B5EF4-FFF2-40B4-BE49-F238E27FC236}">
                <a16:creationId xmlns:a16="http://schemas.microsoft.com/office/drawing/2014/main" id="{5E6F439A-72A9-4E5D-8D3F-BA5CB9C5FD7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453103" y="3685027"/>
            <a:ext cx="3429000" cy="2258573"/>
          </a:xfrm>
          <a:prstGeom prst="rect">
            <a:avLst/>
          </a:prstGeom>
          <a:effectLst>
            <a:glow rad="152400">
              <a:schemeClr val="tx2">
                <a:alpha val="40000"/>
              </a:schemeClr>
            </a:glow>
          </a:effectLst>
        </p:spPr>
      </p:pic>
      <p:sp>
        <p:nvSpPr>
          <p:cNvPr id="9" name="Slide Number Placeholder 8">
            <a:extLst>
              <a:ext uri="{FF2B5EF4-FFF2-40B4-BE49-F238E27FC236}">
                <a16:creationId xmlns:a16="http://schemas.microsoft.com/office/drawing/2014/main" id="{6FB3D223-DADD-E5E1-C65F-10B3BFDDC7D3}"/>
              </a:ext>
            </a:extLst>
          </p:cNvPr>
          <p:cNvSpPr>
            <a:spLocks noGrp="1"/>
          </p:cNvSpPr>
          <p:nvPr>
            <p:ph type="sldNum" sz="quarter" idx="10"/>
          </p:nvPr>
        </p:nvSpPr>
        <p:spPr/>
        <p:txBody>
          <a:bodyPr/>
          <a:lstStyle/>
          <a:p>
            <a:fld id="{43FA179E-7522-C04D-B148-6CA5DFA5CB78}" type="slidenum">
              <a:rPr lang="en-US" smtClean="0"/>
              <a:pPr/>
              <a:t>18</a:t>
            </a:fld>
            <a:endParaRPr lang="en-US" dirty="0"/>
          </a:p>
        </p:txBody>
      </p:sp>
    </p:spTree>
    <p:extLst>
      <p:ext uri="{BB962C8B-B14F-4D97-AF65-F5344CB8AC3E}">
        <p14:creationId xmlns:p14="http://schemas.microsoft.com/office/powerpoint/2010/main" val="3570408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2D8D78-7ED1-4442-B81F-60908A7777AE}"/>
              </a:ext>
            </a:extLst>
          </p:cNvPr>
          <p:cNvSpPr>
            <a:spLocks noGrp="1"/>
          </p:cNvSpPr>
          <p:nvPr>
            <p:ph type="ftr" sz="quarter" idx="10"/>
          </p:nvPr>
        </p:nvSpPr>
        <p:spPr>
          <a:xfrm>
            <a:off x="9299448" y="6492240"/>
            <a:ext cx="2286000" cy="215444"/>
          </a:xfrm>
        </p:spPr>
        <p:txBody>
          <a:bodyPr/>
          <a:lstStyle/>
          <a:p>
            <a:r>
              <a:rPr lang="en-US" dirty="0"/>
              <a:t>Confidential &amp; Proprietary    </a:t>
            </a:r>
            <a:r>
              <a:rPr lang="en-US" dirty="0">
                <a:solidFill>
                  <a:schemeClr val="accent1"/>
                </a:solidFill>
              </a:rPr>
              <a:t>|</a:t>
            </a:r>
            <a:r>
              <a:rPr lang="en-US" dirty="0"/>
              <a:t> </a:t>
            </a:r>
          </a:p>
        </p:txBody>
      </p:sp>
      <p:sp>
        <p:nvSpPr>
          <p:cNvPr id="3" name="Title 2">
            <a:extLst>
              <a:ext uri="{FF2B5EF4-FFF2-40B4-BE49-F238E27FC236}">
                <a16:creationId xmlns:a16="http://schemas.microsoft.com/office/drawing/2014/main" id="{340D75CA-FD94-D448-8FFB-1E7C74F6EFD2}"/>
              </a:ext>
            </a:extLst>
          </p:cNvPr>
          <p:cNvSpPr>
            <a:spLocks noGrp="1"/>
          </p:cNvSpPr>
          <p:nvPr>
            <p:ph type="ctrTitle"/>
          </p:nvPr>
        </p:nvSpPr>
        <p:spPr>
          <a:xfrm>
            <a:off x="228600" y="2743200"/>
            <a:ext cx="11734800" cy="1524000"/>
          </a:xfrm>
        </p:spPr>
        <p:txBody>
          <a:bodyPr>
            <a:normAutofit/>
          </a:bodyPr>
          <a:lstStyle/>
          <a:p>
            <a:pPr algn="ctr"/>
            <a:r>
              <a:rPr lang="en-US" sz="4500" dirty="0"/>
              <a:t>How Velo3D Enables Metal AM Production</a:t>
            </a:r>
            <a:br>
              <a:rPr lang="en-US" sz="4500" dirty="0"/>
            </a:br>
            <a:endParaRPr lang="en-US" sz="4500" dirty="0"/>
          </a:p>
        </p:txBody>
      </p:sp>
      <p:sp>
        <p:nvSpPr>
          <p:cNvPr id="4" name="Slide Number Placeholder 3">
            <a:extLst>
              <a:ext uri="{FF2B5EF4-FFF2-40B4-BE49-F238E27FC236}">
                <a16:creationId xmlns:a16="http://schemas.microsoft.com/office/drawing/2014/main" id="{4DEFD77E-E1B9-D34B-A0A4-F100006EC5BD}"/>
              </a:ext>
            </a:extLst>
          </p:cNvPr>
          <p:cNvSpPr>
            <a:spLocks noGrp="1"/>
          </p:cNvSpPr>
          <p:nvPr>
            <p:ph type="sldNum" sz="quarter" idx="11"/>
          </p:nvPr>
        </p:nvSpPr>
        <p:spPr>
          <a:xfrm>
            <a:off x="11506200" y="6492240"/>
            <a:ext cx="381000" cy="215444"/>
          </a:xfrm>
        </p:spPr>
        <p:txBody>
          <a:bodyPr/>
          <a:lstStyle/>
          <a:p>
            <a:fld id="{43FA179E-7522-C04D-B148-6CA5DFA5CB78}" type="slidenum">
              <a:rPr lang="en-US" smtClean="0"/>
              <a:pPr/>
              <a:t>19</a:t>
            </a:fld>
            <a:endParaRPr lang="en-US" dirty="0"/>
          </a:p>
        </p:txBody>
      </p:sp>
    </p:spTree>
    <p:extLst>
      <p:ext uri="{BB962C8B-B14F-4D97-AF65-F5344CB8AC3E}">
        <p14:creationId xmlns:p14="http://schemas.microsoft.com/office/powerpoint/2010/main" val="2331691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E65D-470C-9541-B608-CFDD119CA9FD}"/>
              </a:ext>
            </a:extLst>
          </p:cNvPr>
          <p:cNvSpPr>
            <a:spLocks noGrp="1"/>
          </p:cNvSpPr>
          <p:nvPr>
            <p:ph type="title"/>
          </p:nvPr>
        </p:nvSpPr>
        <p:spPr/>
        <p:txBody>
          <a:bodyPr/>
          <a:lstStyle/>
          <a:p>
            <a:r>
              <a:rPr lang="en-GB" dirty="0"/>
              <a:t>Your Velo3D Experts</a:t>
            </a:r>
          </a:p>
        </p:txBody>
      </p:sp>
      <p:sp>
        <p:nvSpPr>
          <p:cNvPr id="3" name="Footer Placeholder 2">
            <a:extLst>
              <a:ext uri="{FF2B5EF4-FFF2-40B4-BE49-F238E27FC236}">
                <a16:creationId xmlns:a16="http://schemas.microsoft.com/office/drawing/2014/main" id="{A3A885D3-60E7-E844-9B08-B7409320B572}"/>
              </a:ext>
            </a:extLst>
          </p:cNvPr>
          <p:cNvSpPr>
            <a:spLocks noGrp="1"/>
          </p:cNvSpPr>
          <p:nvPr>
            <p:ph type="ftr" sz="quarter" idx="3"/>
          </p:nvPr>
        </p:nvSpPr>
        <p:spPr>
          <a:xfrm>
            <a:off x="8991600" y="6431190"/>
            <a:ext cx="2286000" cy="215444"/>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800" b="0" i="0" kern="1200">
                <a:solidFill>
                  <a:schemeClr val="tx1"/>
                </a:solidFill>
                <a:latin typeface="Gibson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2"/>
                </a:solidFill>
              </a:rPr>
              <a:t>Confidential &amp; Proprietary    </a:t>
            </a:r>
            <a:r>
              <a:rPr lang="en-US" dirty="0">
                <a:solidFill>
                  <a:schemeClr val="accent1"/>
                </a:solidFill>
              </a:rPr>
              <a:t>|</a:t>
            </a:r>
            <a:r>
              <a:rPr lang="en-US" dirty="0"/>
              <a:t> </a:t>
            </a:r>
          </a:p>
        </p:txBody>
      </p:sp>
      <p:sp>
        <p:nvSpPr>
          <p:cNvPr id="4" name="Slide Number Placeholder 3">
            <a:extLst>
              <a:ext uri="{FF2B5EF4-FFF2-40B4-BE49-F238E27FC236}">
                <a16:creationId xmlns:a16="http://schemas.microsoft.com/office/drawing/2014/main" id="{DD27635E-AF6D-4443-B2ED-122D30579C9A}"/>
              </a:ext>
            </a:extLst>
          </p:cNvPr>
          <p:cNvSpPr>
            <a:spLocks noGrp="1"/>
          </p:cNvSpPr>
          <p:nvPr>
            <p:ph type="sldNum" sz="quarter" idx="10"/>
          </p:nvPr>
        </p:nvSpPr>
        <p:spPr/>
        <p:txBody>
          <a:bodyPr/>
          <a:lstStyle/>
          <a:p>
            <a:fld id="{43FA179E-7522-C04D-B148-6CA5DFA5CB78}" type="slidenum">
              <a:rPr lang="en-US" smtClean="0"/>
              <a:pPr/>
              <a:t>2</a:t>
            </a:fld>
            <a:endParaRPr lang="en-US" dirty="0"/>
          </a:p>
        </p:txBody>
      </p:sp>
      <p:sp>
        <p:nvSpPr>
          <p:cNvPr id="13" name="TextBox 12">
            <a:extLst>
              <a:ext uri="{FF2B5EF4-FFF2-40B4-BE49-F238E27FC236}">
                <a16:creationId xmlns:a16="http://schemas.microsoft.com/office/drawing/2014/main" id="{037980B6-2EA6-EB63-29F6-509D5E685CB5}"/>
              </a:ext>
            </a:extLst>
          </p:cNvPr>
          <p:cNvSpPr txBox="1"/>
          <p:nvPr/>
        </p:nvSpPr>
        <p:spPr>
          <a:xfrm>
            <a:off x="1819002" y="5540134"/>
            <a:ext cx="4276998" cy="1015663"/>
          </a:xfrm>
          <a:prstGeom prst="rect">
            <a:avLst/>
          </a:prstGeom>
          <a:noFill/>
        </p:spPr>
        <p:txBody>
          <a:bodyPr wrap="square">
            <a:spAutoFit/>
          </a:bodyPr>
          <a:lstStyle/>
          <a:p>
            <a:pPr algn="ctr"/>
            <a:r>
              <a:rPr lang="en-US" sz="2400" dirty="0">
                <a:latin typeface="Gibson" panose="02000000000000000000" pitchFamily="50" charset="0"/>
              </a:rPr>
              <a:t>Paul Hollowaty</a:t>
            </a:r>
          </a:p>
          <a:p>
            <a:pPr algn="ctr"/>
            <a:r>
              <a:rPr lang="en-US" dirty="0">
                <a:latin typeface="Gibson Light" panose="02000000000000000000" pitchFamily="50" charset="0"/>
              </a:rPr>
              <a:t>Sales Director</a:t>
            </a:r>
          </a:p>
          <a:p>
            <a:pPr algn="ctr"/>
            <a:r>
              <a:rPr lang="en-US" dirty="0">
                <a:latin typeface="Gibson Light" panose="02000000000000000000" pitchFamily="50" charset="0"/>
                <a:hlinkClick r:id="rId2"/>
              </a:rPr>
              <a:t>paul.hollowaty@velo3d.com</a:t>
            </a:r>
            <a:endParaRPr lang="en-US" dirty="0">
              <a:latin typeface="Gibson Light" panose="02000000000000000000" pitchFamily="50" charset="0"/>
            </a:endParaRPr>
          </a:p>
        </p:txBody>
      </p:sp>
      <p:sp>
        <p:nvSpPr>
          <p:cNvPr id="14" name="TextBox 13">
            <a:extLst>
              <a:ext uri="{FF2B5EF4-FFF2-40B4-BE49-F238E27FC236}">
                <a16:creationId xmlns:a16="http://schemas.microsoft.com/office/drawing/2014/main" id="{FA313949-8DB5-2249-EA2A-29A023A150FA}"/>
              </a:ext>
            </a:extLst>
          </p:cNvPr>
          <p:cNvSpPr txBox="1"/>
          <p:nvPr/>
        </p:nvSpPr>
        <p:spPr>
          <a:xfrm>
            <a:off x="6953249" y="5540134"/>
            <a:ext cx="2915027" cy="1015663"/>
          </a:xfrm>
          <a:prstGeom prst="rect">
            <a:avLst/>
          </a:prstGeom>
          <a:noFill/>
        </p:spPr>
        <p:txBody>
          <a:bodyPr wrap="square">
            <a:spAutoFit/>
          </a:bodyPr>
          <a:lstStyle/>
          <a:p>
            <a:pPr algn="ctr"/>
            <a:r>
              <a:rPr lang="en-US" sz="2400" dirty="0">
                <a:latin typeface="Gibson" panose="02000000000000000000" pitchFamily="50" charset="0"/>
              </a:rPr>
              <a:t>Michael Harsch</a:t>
            </a:r>
          </a:p>
          <a:p>
            <a:pPr algn="ctr"/>
            <a:r>
              <a:rPr lang="en-US" dirty="0">
                <a:latin typeface="Gibson Light" panose="02000000000000000000" pitchFamily="50" charset="0"/>
              </a:rPr>
              <a:t>Technical Sales Engineer</a:t>
            </a:r>
          </a:p>
          <a:p>
            <a:pPr algn="ctr"/>
            <a:r>
              <a:rPr lang="en-US" dirty="0">
                <a:latin typeface="Gibson Light" panose="02000000000000000000" pitchFamily="50" charset="0"/>
                <a:hlinkClick r:id="rId3"/>
              </a:rPr>
              <a:t>michael.harsch@velo3d.com</a:t>
            </a:r>
            <a:endParaRPr lang="en-US" dirty="0">
              <a:latin typeface="Gibson Light" panose="02000000000000000000" pitchFamily="50" charset="0"/>
            </a:endParaRPr>
          </a:p>
        </p:txBody>
      </p:sp>
      <p:pic>
        <p:nvPicPr>
          <p:cNvPr id="6" name="Picture 5">
            <a:extLst>
              <a:ext uri="{FF2B5EF4-FFF2-40B4-BE49-F238E27FC236}">
                <a16:creationId xmlns:a16="http://schemas.microsoft.com/office/drawing/2014/main" id="{289B95BC-B577-8BCE-CFA0-F24371ADD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91300" y="1844603"/>
            <a:ext cx="3429000" cy="3429000"/>
          </a:xfrm>
          <a:prstGeom prst="rect">
            <a:avLst/>
          </a:prstGeom>
        </p:spPr>
      </p:pic>
      <p:pic>
        <p:nvPicPr>
          <p:cNvPr id="9" name="Picture 8" descr="A person in a suit smiling&#10;&#10;Description automatically generated with low confidence">
            <a:extLst>
              <a:ext uri="{FF2B5EF4-FFF2-40B4-BE49-F238E27FC236}">
                <a16:creationId xmlns:a16="http://schemas.microsoft.com/office/drawing/2014/main" id="{F7BD217D-A79A-A5EE-CB9C-338D22C7A1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43001" y="1844603"/>
            <a:ext cx="3429000" cy="3429000"/>
          </a:xfrm>
          <a:prstGeom prst="rect">
            <a:avLst/>
          </a:prstGeom>
        </p:spPr>
      </p:pic>
    </p:spTree>
    <p:extLst>
      <p:ext uri="{BB962C8B-B14F-4D97-AF65-F5344CB8AC3E}">
        <p14:creationId xmlns:p14="http://schemas.microsoft.com/office/powerpoint/2010/main" val="2065990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5"/>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Font typeface="Arial"/>
              <a:buNone/>
            </a:pPr>
            <a:r>
              <a:rPr lang="en-US" dirty="0"/>
              <a:t>What is Laser Powder Bed Fusion (L-PBF)?</a:t>
            </a:r>
            <a:endParaRPr dirty="0"/>
          </a:p>
        </p:txBody>
      </p:sp>
      <p:grpSp>
        <p:nvGrpSpPr>
          <p:cNvPr id="10" name="Group 9">
            <a:extLst>
              <a:ext uri="{FF2B5EF4-FFF2-40B4-BE49-F238E27FC236}">
                <a16:creationId xmlns:a16="http://schemas.microsoft.com/office/drawing/2014/main" id="{116DC128-5C2B-48BF-B2BE-78CF8D560E2F}"/>
              </a:ext>
            </a:extLst>
          </p:cNvPr>
          <p:cNvGrpSpPr/>
          <p:nvPr/>
        </p:nvGrpSpPr>
        <p:grpSpPr>
          <a:xfrm>
            <a:off x="5130829" y="2309212"/>
            <a:ext cx="1981200" cy="2895600"/>
            <a:chOff x="3001044" y="1862328"/>
            <a:chExt cx="1981200" cy="2895600"/>
          </a:xfrm>
        </p:grpSpPr>
        <p:pic>
          <p:nvPicPr>
            <p:cNvPr id="11" name="Google Shape;179;p15" descr="A picture containing text&#10;&#10;Description automatically generated">
              <a:extLst>
                <a:ext uri="{FF2B5EF4-FFF2-40B4-BE49-F238E27FC236}">
                  <a16:creationId xmlns:a16="http://schemas.microsoft.com/office/drawing/2014/main" id="{1EF93BB7-3C20-4676-B41A-D117F0085F2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01044" y="1862328"/>
              <a:ext cx="1981200" cy="2895600"/>
            </a:xfrm>
            <a:prstGeom prst="rect">
              <a:avLst/>
            </a:prstGeom>
            <a:noFill/>
            <a:ln>
              <a:noFill/>
            </a:ln>
          </p:spPr>
        </p:pic>
        <p:sp>
          <p:nvSpPr>
            <p:cNvPr id="12" name="Rectangle 11">
              <a:extLst>
                <a:ext uri="{FF2B5EF4-FFF2-40B4-BE49-F238E27FC236}">
                  <a16:creationId xmlns:a16="http://schemas.microsoft.com/office/drawing/2014/main" id="{8539AC35-6145-49D3-BB33-687DEFD5D87E}"/>
                </a:ext>
              </a:extLst>
            </p:cNvPr>
            <p:cNvSpPr/>
            <p:nvPr/>
          </p:nvSpPr>
          <p:spPr>
            <a:xfrm>
              <a:off x="3912108" y="1966766"/>
              <a:ext cx="762000" cy="635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bson Light" panose="02000000000000000000" pitchFamily="2" charset="77"/>
              </a:endParaRPr>
            </a:p>
          </p:txBody>
        </p:sp>
      </p:grpSp>
      <p:pic>
        <p:nvPicPr>
          <p:cNvPr id="6" name="Google Shape;179;p15" descr="A picture containing text&#10;&#10;Description automatically generated">
            <a:extLst>
              <a:ext uri="{FF2B5EF4-FFF2-40B4-BE49-F238E27FC236}">
                <a16:creationId xmlns:a16="http://schemas.microsoft.com/office/drawing/2014/main" id="{00A12F12-5F4B-49B6-A842-3FF5DAF0DAE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35957" y="2933464"/>
            <a:ext cx="1981200" cy="2286000"/>
          </a:xfrm>
          <a:prstGeom prst="rect">
            <a:avLst/>
          </a:prstGeom>
          <a:noFill/>
          <a:ln>
            <a:noFill/>
          </a:ln>
        </p:spPr>
      </p:pic>
      <p:sp>
        <p:nvSpPr>
          <p:cNvPr id="2" name="Rectangle 1">
            <a:extLst>
              <a:ext uri="{FF2B5EF4-FFF2-40B4-BE49-F238E27FC236}">
                <a16:creationId xmlns:a16="http://schemas.microsoft.com/office/drawing/2014/main" id="{E604BBC4-3913-7F4A-BD27-B51ECCBF09F3}"/>
              </a:ext>
            </a:extLst>
          </p:cNvPr>
          <p:cNvSpPr/>
          <p:nvPr/>
        </p:nvSpPr>
        <p:spPr>
          <a:xfrm>
            <a:off x="9013244" y="2990088"/>
            <a:ext cx="228600" cy="76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bson Light" panose="02000000000000000000" pitchFamily="2" charset="77"/>
            </a:endParaRPr>
          </a:p>
        </p:txBody>
      </p:sp>
      <p:cxnSp>
        <p:nvCxnSpPr>
          <p:cNvPr id="4" name="Straight Connector 3">
            <a:extLst>
              <a:ext uri="{FF2B5EF4-FFF2-40B4-BE49-F238E27FC236}">
                <a16:creationId xmlns:a16="http://schemas.microsoft.com/office/drawing/2014/main" id="{C864E01A-77DF-B94B-8B5F-5B6966A302D2}"/>
              </a:ext>
            </a:extLst>
          </p:cNvPr>
          <p:cNvCxnSpPr>
            <a:cxnSpLocks/>
          </p:cNvCxnSpPr>
          <p:nvPr/>
        </p:nvCxnSpPr>
        <p:spPr>
          <a:xfrm>
            <a:off x="8795004" y="1860047"/>
            <a:ext cx="393192" cy="1084128"/>
          </a:xfrm>
          <a:prstGeom prst="line">
            <a:avLst/>
          </a:prstGeom>
          <a:ln>
            <a:solidFill>
              <a:srgbClr val="F00D08"/>
            </a:solidFill>
            <a:prstDash val="dash"/>
            <a:tailEnd w="lg" len="lg"/>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2C783F06-BF2A-43F6-B6E0-3DCCAE2C28D2}"/>
              </a:ext>
            </a:extLst>
          </p:cNvPr>
          <p:cNvCxnSpPr>
            <a:cxnSpLocks/>
          </p:cNvCxnSpPr>
          <p:nvPr/>
        </p:nvCxnSpPr>
        <p:spPr>
          <a:xfrm>
            <a:off x="6096000" y="2623156"/>
            <a:ext cx="682464"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pic>
        <p:nvPicPr>
          <p:cNvPr id="179" name="Google Shape;179;p15" descr="A picture containing text&#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273030" y="2927956"/>
            <a:ext cx="1981200" cy="2286000"/>
          </a:xfrm>
          <a:prstGeom prst="rect">
            <a:avLst/>
          </a:prstGeom>
          <a:noFill/>
          <a:ln>
            <a:noFill/>
          </a:ln>
        </p:spPr>
      </p:pic>
      <p:cxnSp>
        <p:nvCxnSpPr>
          <p:cNvPr id="19" name="Straight Arrow Connector 18">
            <a:extLst>
              <a:ext uri="{FF2B5EF4-FFF2-40B4-BE49-F238E27FC236}">
                <a16:creationId xmlns:a16="http://schemas.microsoft.com/office/drawing/2014/main" id="{38C9985F-F19B-438A-897E-EBA61BF026D5}"/>
              </a:ext>
            </a:extLst>
          </p:cNvPr>
          <p:cNvCxnSpPr>
            <a:cxnSpLocks/>
          </p:cNvCxnSpPr>
          <p:nvPr/>
        </p:nvCxnSpPr>
        <p:spPr>
          <a:xfrm>
            <a:off x="3263630" y="5213956"/>
            <a:ext cx="0" cy="45720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7917EC6-231B-4DDC-936E-BAD0238A4875}"/>
              </a:ext>
            </a:extLst>
          </p:cNvPr>
          <p:cNvSpPr txBox="1"/>
          <p:nvPr/>
        </p:nvSpPr>
        <p:spPr>
          <a:xfrm>
            <a:off x="2239502" y="5692914"/>
            <a:ext cx="2064989" cy="400110"/>
          </a:xfrm>
          <a:prstGeom prst="rect">
            <a:avLst/>
          </a:prstGeom>
          <a:noFill/>
        </p:spPr>
        <p:txBody>
          <a:bodyPr wrap="none" rtlCol="0" anchor="t" anchorCtr="0">
            <a:spAutoFit/>
          </a:bodyPr>
          <a:lstStyle/>
          <a:p>
            <a:pPr algn="ctr"/>
            <a:r>
              <a:rPr lang="en-US" sz="2000" dirty="0">
                <a:latin typeface="Gibson Light" panose="02000000000000000000" pitchFamily="2" charset="77"/>
              </a:rPr>
              <a:t>Piston steps down</a:t>
            </a:r>
          </a:p>
        </p:txBody>
      </p:sp>
      <p:sp>
        <p:nvSpPr>
          <p:cNvPr id="23" name="TextBox 22">
            <a:extLst>
              <a:ext uri="{FF2B5EF4-FFF2-40B4-BE49-F238E27FC236}">
                <a16:creationId xmlns:a16="http://schemas.microsoft.com/office/drawing/2014/main" id="{880A1D5B-9623-46DC-A086-6973D43AE1F8}"/>
              </a:ext>
            </a:extLst>
          </p:cNvPr>
          <p:cNvSpPr txBox="1"/>
          <p:nvPr/>
        </p:nvSpPr>
        <p:spPr>
          <a:xfrm>
            <a:off x="4961366" y="5692914"/>
            <a:ext cx="2336858" cy="400110"/>
          </a:xfrm>
          <a:prstGeom prst="rect">
            <a:avLst/>
          </a:prstGeom>
          <a:noFill/>
        </p:spPr>
        <p:txBody>
          <a:bodyPr wrap="none" rtlCol="0" anchor="t" anchorCtr="0">
            <a:spAutoFit/>
          </a:bodyPr>
          <a:lstStyle/>
          <a:p>
            <a:pPr algn="ctr"/>
            <a:r>
              <a:rPr lang="en-US" sz="2000" dirty="0">
                <a:latin typeface="Gibson Light" panose="02000000000000000000" pitchFamily="2" charset="77"/>
              </a:rPr>
              <a:t>Recoating of Powder</a:t>
            </a:r>
          </a:p>
        </p:txBody>
      </p:sp>
      <p:sp>
        <p:nvSpPr>
          <p:cNvPr id="27" name="TextBox 26">
            <a:extLst>
              <a:ext uri="{FF2B5EF4-FFF2-40B4-BE49-F238E27FC236}">
                <a16:creationId xmlns:a16="http://schemas.microsoft.com/office/drawing/2014/main" id="{B460299C-5624-4DC4-A00C-E6139752A375}"/>
              </a:ext>
            </a:extLst>
          </p:cNvPr>
          <p:cNvSpPr txBox="1"/>
          <p:nvPr/>
        </p:nvSpPr>
        <p:spPr>
          <a:xfrm>
            <a:off x="7864672" y="5539026"/>
            <a:ext cx="2523769" cy="707886"/>
          </a:xfrm>
          <a:prstGeom prst="rect">
            <a:avLst/>
          </a:prstGeom>
          <a:noFill/>
        </p:spPr>
        <p:txBody>
          <a:bodyPr wrap="none" rtlCol="0" anchor="t" anchorCtr="0">
            <a:spAutoFit/>
          </a:bodyPr>
          <a:lstStyle/>
          <a:p>
            <a:pPr algn="ctr"/>
            <a:r>
              <a:rPr lang="en-US" sz="2000" dirty="0">
                <a:latin typeface="Gibson Light" panose="02000000000000000000" pitchFamily="2" charset="77"/>
              </a:rPr>
              <a:t>Laser melting of</a:t>
            </a:r>
            <a:br>
              <a:rPr lang="en-US" sz="2000" dirty="0">
                <a:latin typeface="Gibson Light" panose="02000000000000000000" pitchFamily="2" charset="77"/>
              </a:rPr>
            </a:br>
            <a:r>
              <a:rPr lang="en-US" sz="2000" dirty="0">
                <a:latin typeface="Gibson Light" panose="02000000000000000000" pitchFamily="2" charset="77"/>
              </a:rPr>
              <a:t>powder to form object</a:t>
            </a:r>
          </a:p>
        </p:txBody>
      </p:sp>
      <p:sp>
        <p:nvSpPr>
          <p:cNvPr id="3" name="Slide Number Placeholder 2">
            <a:extLst>
              <a:ext uri="{FF2B5EF4-FFF2-40B4-BE49-F238E27FC236}">
                <a16:creationId xmlns:a16="http://schemas.microsoft.com/office/drawing/2014/main" id="{89012B4D-344E-5286-E33D-D4CA1F3325F1}"/>
              </a:ext>
            </a:extLst>
          </p:cNvPr>
          <p:cNvSpPr>
            <a:spLocks noGrp="1"/>
          </p:cNvSpPr>
          <p:nvPr>
            <p:ph type="sldNum" sz="quarter" idx="10"/>
          </p:nvPr>
        </p:nvSpPr>
        <p:spPr/>
        <p:txBody>
          <a:bodyPr/>
          <a:lstStyle/>
          <a:p>
            <a:fld id="{43FA179E-7522-C04D-B148-6CA5DFA5CB78}"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6"/>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Font typeface="Arial"/>
              <a:buNone/>
            </a:pPr>
            <a:r>
              <a:rPr lang="en-US" dirty="0"/>
              <a:t>Why are Supports Needed?</a:t>
            </a:r>
            <a:endParaRPr dirty="0"/>
          </a:p>
        </p:txBody>
      </p:sp>
      <p:sp>
        <p:nvSpPr>
          <p:cNvPr id="186" name="Google Shape;186;p16"/>
          <p:cNvSpPr txBox="1"/>
          <p:nvPr/>
        </p:nvSpPr>
        <p:spPr>
          <a:xfrm>
            <a:off x="567965" y="4497503"/>
            <a:ext cx="212369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latin typeface="Gibson Light" panose="02000000000000000000" pitchFamily="2" charset="77"/>
                <a:ea typeface="Arial"/>
                <a:cs typeface="Arial"/>
                <a:sym typeface="Arial"/>
              </a:rPr>
              <a:t>The desired outcome</a:t>
            </a:r>
            <a:endParaRPr sz="1400" u="none" strike="noStrike" cap="none" dirty="0">
              <a:latin typeface="Gibson Light" panose="02000000000000000000" pitchFamily="2" charset="77"/>
              <a:ea typeface="Arial"/>
              <a:cs typeface="Arial"/>
              <a:sym typeface="Arial"/>
            </a:endParaRPr>
          </a:p>
        </p:txBody>
      </p:sp>
      <p:sp>
        <p:nvSpPr>
          <p:cNvPr id="187" name="Google Shape;187;p16"/>
          <p:cNvSpPr txBox="1"/>
          <p:nvPr/>
        </p:nvSpPr>
        <p:spPr>
          <a:xfrm>
            <a:off x="3429000" y="4477709"/>
            <a:ext cx="259754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latin typeface="Gibson Light" panose="02000000000000000000" pitchFamily="2" charset="77"/>
                <a:ea typeface="Arial"/>
                <a:cs typeface="Arial"/>
                <a:sym typeface="Arial"/>
              </a:rPr>
              <a:t>Outcome with conventional AM, without supports</a:t>
            </a:r>
            <a:endParaRPr sz="1400" u="none" strike="noStrike" cap="none" dirty="0">
              <a:latin typeface="Gibson Light" panose="02000000000000000000" pitchFamily="2" charset="77"/>
              <a:ea typeface="Arial"/>
              <a:cs typeface="Arial"/>
              <a:sym typeface="Arial"/>
            </a:endParaRPr>
          </a:p>
        </p:txBody>
      </p:sp>
      <p:sp>
        <p:nvSpPr>
          <p:cNvPr id="188" name="Google Shape;188;p16"/>
          <p:cNvSpPr txBox="1"/>
          <p:nvPr/>
        </p:nvSpPr>
        <p:spPr>
          <a:xfrm>
            <a:off x="6095602" y="4459031"/>
            <a:ext cx="29870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latin typeface="Gibson Light" panose="02000000000000000000" pitchFamily="2" charset="77"/>
                <a:ea typeface="Arial"/>
                <a:cs typeface="Arial"/>
                <a:sym typeface="Arial"/>
              </a:rPr>
              <a:t>Supports added, as anchors to prevent part destruction in build</a:t>
            </a:r>
            <a:endParaRPr sz="1400" u="none" strike="noStrike" cap="none" dirty="0">
              <a:latin typeface="Gibson Light" panose="02000000000000000000" pitchFamily="2" charset="77"/>
              <a:ea typeface="Arial"/>
              <a:cs typeface="Arial"/>
              <a:sym typeface="Arial"/>
            </a:endParaRPr>
          </a:p>
        </p:txBody>
      </p:sp>
      <p:sp>
        <p:nvSpPr>
          <p:cNvPr id="190" name="Google Shape;190;p16"/>
          <p:cNvSpPr/>
          <p:nvPr/>
        </p:nvSpPr>
        <p:spPr>
          <a:xfrm>
            <a:off x="567965" y="1576145"/>
            <a:ext cx="8988056"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000"/>
              <a:buFont typeface="Arial"/>
              <a:buNone/>
            </a:pPr>
            <a:r>
              <a:rPr lang="en-US" sz="2000" u="none" strike="noStrike" cap="none" dirty="0">
                <a:latin typeface="Gibson Light" panose="02000000000000000000" pitchFamily="2" charset="77"/>
                <a:ea typeface="Arial"/>
                <a:cs typeface="Arial"/>
                <a:sym typeface="Arial"/>
              </a:rPr>
              <a:t>Supports are really anchors, preventing the part from destroying itself.</a:t>
            </a:r>
          </a:p>
        </p:txBody>
      </p:sp>
      <p:pic>
        <p:nvPicPr>
          <p:cNvPr id="4" name="Picture 3">
            <a:extLst>
              <a:ext uri="{FF2B5EF4-FFF2-40B4-BE49-F238E27FC236}">
                <a16:creationId xmlns:a16="http://schemas.microsoft.com/office/drawing/2014/main" id="{467958A8-AE7A-4C56-BD8C-E195112EBC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91220"/>
            <a:ext cx="12192000" cy="2475560"/>
          </a:xfrm>
          <a:prstGeom prst="rect">
            <a:avLst/>
          </a:prstGeom>
        </p:spPr>
      </p:pic>
      <p:sp>
        <p:nvSpPr>
          <p:cNvPr id="14" name="Google Shape;188;p16">
            <a:extLst>
              <a:ext uri="{FF2B5EF4-FFF2-40B4-BE49-F238E27FC236}">
                <a16:creationId xmlns:a16="http://schemas.microsoft.com/office/drawing/2014/main" id="{9FA7C09C-A6BE-4FCF-8841-06C7E75EED55}"/>
              </a:ext>
            </a:extLst>
          </p:cNvPr>
          <p:cNvSpPr txBox="1"/>
          <p:nvPr/>
        </p:nvSpPr>
        <p:spPr>
          <a:xfrm>
            <a:off x="9082695" y="4477708"/>
            <a:ext cx="298709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latin typeface="Gibson Light" panose="02000000000000000000" pitchFamily="2" charset="77"/>
                <a:ea typeface="Arial"/>
                <a:cs typeface="Arial"/>
                <a:sym typeface="Arial"/>
              </a:rPr>
              <a:t>Velo3D Outcome </a:t>
            </a:r>
            <a:br>
              <a:rPr lang="en-US" sz="1600" u="none" strike="noStrike" cap="none" dirty="0">
                <a:latin typeface="Gibson Light" panose="02000000000000000000" pitchFamily="2" charset="77"/>
                <a:ea typeface="Arial"/>
                <a:cs typeface="Arial"/>
                <a:sym typeface="Arial"/>
              </a:rPr>
            </a:br>
            <a:r>
              <a:rPr lang="en-US" sz="1600" u="none" strike="noStrike" cap="none" dirty="0">
                <a:latin typeface="Gibson Light" panose="02000000000000000000" pitchFamily="2" charset="77"/>
                <a:ea typeface="Arial"/>
                <a:cs typeface="Arial"/>
                <a:sym typeface="Arial"/>
              </a:rPr>
              <a:t>Working towards no DfAM</a:t>
            </a:r>
            <a:endParaRPr sz="1400" u="none" strike="noStrike" cap="none" dirty="0">
              <a:latin typeface="Gibson Light" panose="02000000000000000000" pitchFamily="2" charset="77"/>
              <a:ea typeface="Arial"/>
              <a:cs typeface="Arial"/>
              <a:sym typeface="Arial"/>
            </a:endParaRPr>
          </a:p>
        </p:txBody>
      </p:sp>
      <p:sp>
        <p:nvSpPr>
          <p:cNvPr id="2" name="Slide Number Placeholder 1">
            <a:extLst>
              <a:ext uri="{FF2B5EF4-FFF2-40B4-BE49-F238E27FC236}">
                <a16:creationId xmlns:a16="http://schemas.microsoft.com/office/drawing/2014/main" id="{EFA29114-0DE4-5191-4D78-8B1DB175BEBF}"/>
              </a:ext>
            </a:extLst>
          </p:cNvPr>
          <p:cNvSpPr>
            <a:spLocks noGrp="1"/>
          </p:cNvSpPr>
          <p:nvPr>
            <p:ph type="sldNum" sz="quarter" idx="10"/>
          </p:nvPr>
        </p:nvSpPr>
        <p:spPr/>
        <p:txBody>
          <a:bodyPr/>
          <a:lstStyle/>
          <a:p>
            <a:fld id="{43FA179E-7522-C04D-B148-6CA5DFA5CB78}"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B542F67-7045-CE4A-9140-1732DAE0DA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1654" y="2813971"/>
            <a:ext cx="3096513" cy="1403190"/>
          </a:xfrm>
          <a:prstGeom prst="rect">
            <a:avLst/>
          </a:prstGeom>
        </p:spPr>
      </p:pic>
      <p:sp>
        <p:nvSpPr>
          <p:cNvPr id="2" name="Title 1">
            <a:extLst>
              <a:ext uri="{FF2B5EF4-FFF2-40B4-BE49-F238E27FC236}">
                <a16:creationId xmlns:a16="http://schemas.microsoft.com/office/drawing/2014/main" id="{52ACBE87-0D7F-3E42-BC5F-5F167EC13D1B}"/>
              </a:ext>
            </a:extLst>
          </p:cNvPr>
          <p:cNvSpPr>
            <a:spLocks noGrp="1"/>
          </p:cNvSpPr>
          <p:nvPr>
            <p:ph type="title"/>
          </p:nvPr>
        </p:nvSpPr>
        <p:spPr/>
        <p:txBody>
          <a:bodyPr/>
          <a:lstStyle/>
          <a:p>
            <a:pPr algn="l"/>
            <a:r>
              <a:rPr lang="en-US" dirty="0"/>
              <a:t>Approaches to Printing Impellers</a:t>
            </a:r>
          </a:p>
        </p:txBody>
      </p:sp>
      <p:sp>
        <p:nvSpPr>
          <p:cNvPr id="11" name="TextBox 10">
            <a:extLst>
              <a:ext uri="{FF2B5EF4-FFF2-40B4-BE49-F238E27FC236}">
                <a16:creationId xmlns:a16="http://schemas.microsoft.com/office/drawing/2014/main" id="{1CC8DA4B-6ED3-4A0E-A1E6-36DC5A08323E}"/>
              </a:ext>
            </a:extLst>
          </p:cNvPr>
          <p:cNvSpPr txBox="1"/>
          <p:nvPr/>
        </p:nvSpPr>
        <p:spPr>
          <a:xfrm>
            <a:off x="357887" y="4468088"/>
            <a:ext cx="5705382" cy="707886"/>
          </a:xfrm>
          <a:prstGeom prst="rect">
            <a:avLst/>
          </a:prstGeom>
          <a:noFill/>
        </p:spPr>
        <p:txBody>
          <a:bodyPr wrap="square" rtlCol="0" anchor="t" anchorCtr="0">
            <a:spAutoFit/>
          </a:bodyPr>
          <a:lstStyle/>
          <a:p>
            <a:pPr algn="ctr"/>
            <a:r>
              <a:rPr lang="en-US" sz="2000" dirty="0">
                <a:latin typeface="Gibson Light" panose="02000000000000000000" pitchFamily="2" charset="77"/>
              </a:rPr>
              <a:t>Conventional AM</a:t>
            </a:r>
          </a:p>
          <a:p>
            <a:pPr algn="ctr"/>
            <a:r>
              <a:rPr lang="en-US" sz="2000" dirty="0">
                <a:solidFill>
                  <a:srgbClr val="D42D25"/>
                </a:solidFill>
                <a:latin typeface="Gibson Light" panose="02000000000000000000" pitchFamily="2" charset="77"/>
              </a:rPr>
              <a:t>Supports	 	Orientation</a:t>
            </a:r>
          </a:p>
        </p:txBody>
      </p:sp>
      <p:grpSp>
        <p:nvGrpSpPr>
          <p:cNvPr id="5" name="Group 4">
            <a:extLst>
              <a:ext uri="{FF2B5EF4-FFF2-40B4-BE49-F238E27FC236}">
                <a16:creationId xmlns:a16="http://schemas.microsoft.com/office/drawing/2014/main" id="{BF3F5081-B0C5-4B9C-B865-5368B13A5F5E}"/>
              </a:ext>
            </a:extLst>
          </p:cNvPr>
          <p:cNvGrpSpPr>
            <a:grpSpLocks noChangeAspect="1"/>
          </p:cNvGrpSpPr>
          <p:nvPr/>
        </p:nvGrpSpPr>
        <p:grpSpPr>
          <a:xfrm>
            <a:off x="3671556" y="2221672"/>
            <a:ext cx="1947359" cy="2175851"/>
            <a:chOff x="7247219" y="1960627"/>
            <a:chExt cx="2878433" cy="3216170"/>
          </a:xfrm>
        </p:grpSpPr>
        <p:pic>
          <p:nvPicPr>
            <p:cNvPr id="14" name="Picture 13">
              <a:extLst>
                <a:ext uri="{FF2B5EF4-FFF2-40B4-BE49-F238E27FC236}">
                  <a16:creationId xmlns:a16="http://schemas.microsoft.com/office/drawing/2014/main" id="{53D97766-F115-4F5D-B2FF-659113CE0B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7219" y="1960627"/>
              <a:ext cx="2878433" cy="3216170"/>
            </a:xfrm>
            <a:prstGeom prst="rect">
              <a:avLst/>
            </a:prstGeom>
          </p:spPr>
        </p:pic>
        <p:sp>
          <p:nvSpPr>
            <p:cNvPr id="7" name="Freeform 6">
              <a:extLst>
                <a:ext uri="{FF2B5EF4-FFF2-40B4-BE49-F238E27FC236}">
                  <a16:creationId xmlns:a16="http://schemas.microsoft.com/office/drawing/2014/main" id="{C3D9E051-4606-8C46-B479-B4ED1762D3DA}"/>
                </a:ext>
              </a:extLst>
            </p:cNvPr>
            <p:cNvSpPr/>
            <p:nvPr/>
          </p:nvSpPr>
          <p:spPr>
            <a:xfrm>
              <a:off x="7521063" y="2483055"/>
              <a:ext cx="2469356" cy="2556934"/>
            </a:xfrm>
            <a:custGeom>
              <a:avLst/>
              <a:gdLst>
                <a:gd name="connsiteX0" fmla="*/ 2050257 w 2057400"/>
                <a:gd name="connsiteY0" fmla="*/ 0 h 2093119"/>
                <a:gd name="connsiteX1" fmla="*/ 2057400 w 2057400"/>
                <a:gd name="connsiteY1" fmla="*/ 1978819 h 2093119"/>
                <a:gd name="connsiteX2" fmla="*/ 1092994 w 2057400"/>
                <a:gd name="connsiteY2" fmla="*/ 2093119 h 2093119"/>
                <a:gd name="connsiteX3" fmla="*/ 0 w 2057400"/>
                <a:gd name="connsiteY3" fmla="*/ 1971675 h 2093119"/>
                <a:gd name="connsiteX4" fmla="*/ 1135857 w 2057400"/>
                <a:gd name="connsiteY4" fmla="*/ 1057275 h 2093119"/>
                <a:gd name="connsiteX5" fmla="*/ 2050257 w 2057400"/>
                <a:gd name="connsiteY5" fmla="*/ 0 h 2093119"/>
                <a:gd name="connsiteX0" fmla="*/ 2050257 w 2057400"/>
                <a:gd name="connsiteY0" fmla="*/ 0 h 2093119"/>
                <a:gd name="connsiteX1" fmla="*/ 2057400 w 2057400"/>
                <a:gd name="connsiteY1" fmla="*/ 1978819 h 2093119"/>
                <a:gd name="connsiteX2" fmla="*/ 1092994 w 2057400"/>
                <a:gd name="connsiteY2" fmla="*/ 2093119 h 2093119"/>
                <a:gd name="connsiteX3" fmla="*/ 0 w 2057400"/>
                <a:gd name="connsiteY3" fmla="*/ 1971675 h 2093119"/>
                <a:gd name="connsiteX4" fmla="*/ 1135857 w 2057400"/>
                <a:gd name="connsiteY4" fmla="*/ 1057275 h 2093119"/>
                <a:gd name="connsiteX5" fmla="*/ 2050257 w 2057400"/>
                <a:gd name="connsiteY5" fmla="*/ 0 h 2093119"/>
                <a:gd name="connsiteX0" fmla="*/ 2050257 w 2057400"/>
                <a:gd name="connsiteY0" fmla="*/ 0 h 2093119"/>
                <a:gd name="connsiteX1" fmla="*/ 2057400 w 2057400"/>
                <a:gd name="connsiteY1" fmla="*/ 1978819 h 2093119"/>
                <a:gd name="connsiteX2" fmla="*/ 1092994 w 2057400"/>
                <a:gd name="connsiteY2" fmla="*/ 2093119 h 2093119"/>
                <a:gd name="connsiteX3" fmla="*/ 0 w 2057400"/>
                <a:gd name="connsiteY3" fmla="*/ 1971675 h 2093119"/>
                <a:gd name="connsiteX4" fmla="*/ 1135857 w 2057400"/>
                <a:gd name="connsiteY4" fmla="*/ 1057275 h 2093119"/>
                <a:gd name="connsiteX5" fmla="*/ 2050257 w 2057400"/>
                <a:gd name="connsiteY5" fmla="*/ 0 h 2093119"/>
                <a:gd name="connsiteX0" fmla="*/ 2050257 w 2057400"/>
                <a:gd name="connsiteY0" fmla="*/ 0 h 2093119"/>
                <a:gd name="connsiteX1" fmla="*/ 2057400 w 2057400"/>
                <a:gd name="connsiteY1" fmla="*/ 1978819 h 2093119"/>
                <a:gd name="connsiteX2" fmla="*/ 1092994 w 2057400"/>
                <a:gd name="connsiteY2" fmla="*/ 2093119 h 2093119"/>
                <a:gd name="connsiteX3" fmla="*/ 0 w 2057400"/>
                <a:gd name="connsiteY3" fmla="*/ 1971675 h 2093119"/>
                <a:gd name="connsiteX4" fmla="*/ 1135857 w 2057400"/>
                <a:gd name="connsiteY4" fmla="*/ 1057275 h 2093119"/>
                <a:gd name="connsiteX5" fmla="*/ 2050257 w 2057400"/>
                <a:gd name="connsiteY5" fmla="*/ 0 h 2093119"/>
                <a:gd name="connsiteX0" fmla="*/ 2050257 w 2057400"/>
                <a:gd name="connsiteY0" fmla="*/ 0 h 2093119"/>
                <a:gd name="connsiteX1" fmla="*/ 2057400 w 2057400"/>
                <a:gd name="connsiteY1" fmla="*/ 1978819 h 2093119"/>
                <a:gd name="connsiteX2" fmla="*/ 1092994 w 2057400"/>
                <a:gd name="connsiteY2" fmla="*/ 2093119 h 2093119"/>
                <a:gd name="connsiteX3" fmla="*/ 0 w 2057400"/>
                <a:gd name="connsiteY3" fmla="*/ 1971675 h 2093119"/>
                <a:gd name="connsiteX4" fmla="*/ 1135857 w 2057400"/>
                <a:gd name="connsiteY4" fmla="*/ 1057275 h 2093119"/>
                <a:gd name="connsiteX5" fmla="*/ 2050257 w 2057400"/>
                <a:gd name="connsiteY5" fmla="*/ 0 h 2093119"/>
                <a:gd name="connsiteX0" fmla="*/ 2050257 w 2057400"/>
                <a:gd name="connsiteY0" fmla="*/ 0 h 2093119"/>
                <a:gd name="connsiteX1" fmla="*/ 2057400 w 2057400"/>
                <a:gd name="connsiteY1" fmla="*/ 1978819 h 2093119"/>
                <a:gd name="connsiteX2" fmla="*/ 1092994 w 2057400"/>
                <a:gd name="connsiteY2" fmla="*/ 2093119 h 2093119"/>
                <a:gd name="connsiteX3" fmla="*/ 0 w 2057400"/>
                <a:gd name="connsiteY3" fmla="*/ 1971675 h 2093119"/>
                <a:gd name="connsiteX4" fmla="*/ 1135857 w 2057400"/>
                <a:gd name="connsiteY4" fmla="*/ 1057275 h 2093119"/>
                <a:gd name="connsiteX5" fmla="*/ 2050257 w 2057400"/>
                <a:gd name="connsiteY5" fmla="*/ 0 h 2093119"/>
                <a:gd name="connsiteX0" fmla="*/ 2050257 w 2057400"/>
                <a:gd name="connsiteY0" fmla="*/ 0 h 2093119"/>
                <a:gd name="connsiteX1" fmla="*/ 2057400 w 2057400"/>
                <a:gd name="connsiteY1" fmla="*/ 1978819 h 2093119"/>
                <a:gd name="connsiteX2" fmla="*/ 1092994 w 2057400"/>
                <a:gd name="connsiteY2" fmla="*/ 2093119 h 2093119"/>
                <a:gd name="connsiteX3" fmla="*/ 0 w 2057400"/>
                <a:gd name="connsiteY3" fmla="*/ 1971675 h 2093119"/>
                <a:gd name="connsiteX4" fmla="*/ 1135857 w 2057400"/>
                <a:gd name="connsiteY4" fmla="*/ 1057275 h 2093119"/>
                <a:gd name="connsiteX5" fmla="*/ 2050257 w 2057400"/>
                <a:gd name="connsiteY5" fmla="*/ 0 h 2093119"/>
                <a:gd name="connsiteX0" fmla="*/ 2050257 w 2057400"/>
                <a:gd name="connsiteY0" fmla="*/ 0 h 2093119"/>
                <a:gd name="connsiteX1" fmla="*/ 2057400 w 2057400"/>
                <a:gd name="connsiteY1" fmla="*/ 1978819 h 2093119"/>
                <a:gd name="connsiteX2" fmla="*/ 1092994 w 2057400"/>
                <a:gd name="connsiteY2" fmla="*/ 2093119 h 2093119"/>
                <a:gd name="connsiteX3" fmla="*/ 0 w 2057400"/>
                <a:gd name="connsiteY3" fmla="*/ 1971675 h 2093119"/>
                <a:gd name="connsiteX4" fmla="*/ 1135857 w 2057400"/>
                <a:gd name="connsiteY4" fmla="*/ 1057275 h 2093119"/>
                <a:gd name="connsiteX5" fmla="*/ 2050257 w 2057400"/>
                <a:gd name="connsiteY5" fmla="*/ 0 h 20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400" h="2093119">
                  <a:moveTo>
                    <a:pt x="2050257" y="0"/>
                  </a:moveTo>
                  <a:lnTo>
                    <a:pt x="2057400" y="1978819"/>
                  </a:lnTo>
                  <a:cubicBezTo>
                    <a:pt x="1740069" y="2099670"/>
                    <a:pt x="1414463" y="2055019"/>
                    <a:pt x="1092994" y="2093119"/>
                  </a:cubicBezTo>
                  <a:cubicBezTo>
                    <a:pt x="728663" y="2052638"/>
                    <a:pt x="376743" y="2090769"/>
                    <a:pt x="0" y="1971675"/>
                  </a:cubicBezTo>
                  <a:cubicBezTo>
                    <a:pt x="498609" y="1724801"/>
                    <a:pt x="786201" y="1391038"/>
                    <a:pt x="1135857" y="1057275"/>
                  </a:cubicBezTo>
                  <a:cubicBezTo>
                    <a:pt x="1482032" y="713125"/>
                    <a:pt x="1770282" y="389662"/>
                    <a:pt x="2050257" y="0"/>
                  </a:cubicBezTo>
                  <a:close/>
                </a:path>
              </a:pathLst>
            </a:custGeom>
            <a:solidFill>
              <a:srgbClr val="D42D25">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bson Light" panose="02000000000000000000" pitchFamily="2" charset="77"/>
              </a:endParaRPr>
            </a:p>
          </p:txBody>
        </p:sp>
      </p:grpSp>
      <p:pic>
        <p:nvPicPr>
          <p:cNvPr id="13" name="Picture 12">
            <a:extLst>
              <a:ext uri="{FF2B5EF4-FFF2-40B4-BE49-F238E27FC236}">
                <a16:creationId xmlns:a16="http://schemas.microsoft.com/office/drawing/2014/main" id="{9E1BDB2B-27CF-424E-A288-85B5769AEB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90942" y="2742187"/>
            <a:ext cx="2659941" cy="1509583"/>
          </a:xfrm>
          <a:prstGeom prst="rect">
            <a:avLst/>
          </a:prstGeom>
        </p:spPr>
      </p:pic>
      <p:pic>
        <p:nvPicPr>
          <p:cNvPr id="15" name="Picture 14">
            <a:extLst>
              <a:ext uri="{FF2B5EF4-FFF2-40B4-BE49-F238E27FC236}">
                <a16:creationId xmlns:a16="http://schemas.microsoft.com/office/drawing/2014/main" id="{AAD2C708-44E0-4CF8-B94B-1809A74DA1B9}"/>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269712" y="2742187"/>
            <a:ext cx="2847519" cy="1383203"/>
          </a:xfrm>
          <a:prstGeom prst="rect">
            <a:avLst/>
          </a:prstGeom>
        </p:spPr>
      </p:pic>
      <p:sp>
        <p:nvSpPr>
          <p:cNvPr id="16" name="TextBox 15">
            <a:extLst>
              <a:ext uri="{FF2B5EF4-FFF2-40B4-BE49-F238E27FC236}">
                <a16:creationId xmlns:a16="http://schemas.microsoft.com/office/drawing/2014/main" id="{77DF8401-8E02-42B2-8456-87412DB6B637}"/>
              </a:ext>
            </a:extLst>
          </p:cNvPr>
          <p:cNvSpPr txBox="1"/>
          <p:nvPr/>
        </p:nvSpPr>
        <p:spPr>
          <a:xfrm>
            <a:off x="7286066" y="4468088"/>
            <a:ext cx="3398274" cy="707886"/>
          </a:xfrm>
          <a:prstGeom prst="rect">
            <a:avLst/>
          </a:prstGeom>
          <a:noFill/>
        </p:spPr>
        <p:txBody>
          <a:bodyPr wrap="square" rtlCol="0" anchor="t" anchorCtr="0">
            <a:spAutoFit/>
          </a:bodyPr>
          <a:lstStyle/>
          <a:p>
            <a:pPr algn="ctr"/>
            <a:r>
              <a:rPr lang="en-US" sz="2000" dirty="0">
                <a:latin typeface="Gibson Light" panose="02000000000000000000" pitchFamily="2" charset="77"/>
              </a:rPr>
              <a:t>Velo3D</a:t>
            </a:r>
            <a:br>
              <a:rPr lang="en-US" sz="2000" dirty="0">
                <a:solidFill>
                  <a:schemeClr val="accent1"/>
                </a:solidFill>
                <a:latin typeface="Gibson Light" panose="02000000000000000000" pitchFamily="2" charset="77"/>
              </a:rPr>
            </a:br>
            <a:r>
              <a:rPr lang="en-US" sz="2000" dirty="0">
                <a:solidFill>
                  <a:schemeClr val="accent1"/>
                </a:solidFill>
                <a:latin typeface="Gibson Light" panose="02000000000000000000" pitchFamily="2" charset="77"/>
              </a:rPr>
              <a:t>Without Compromise</a:t>
            </a:r>
            <a:endParaRPr lang="en-US" sz="2000" dirty="0">
              <a:latin typeface="Gibson Light" panose="02000000000000000000" pitchFamily="2" charset="77"/>
            </a:endParaRPr>
          </a:p>
        </p:txBody>
      </p:sp>
      <p:sp>
        <p:nvSpPr>
          <p:cNvPr id="8" name="Slide Number Placeholder 7">
            <a:extLst>
              <a:ext uri="{FF2B5EF4-FFF2-40B4-BE49-F238E27FC236}">
                <a16:creationId xmlns:a16="http://schemas.microsoft.com/office/drawing/2014/main" id="{7822EB14-9A1F-6AF3-950C-1FB047695599}"/>
              </a:ext>
            </a:extLst>
          </p:cNvPr>
          <p:cNvSpPr>
            <a:spLocks noGrp="1"/>
          </p:cNvSpPr>
          <p:nvPr>
            <p:ph type="sldNum" sz="quarter" idx="10"/>
          </p:nvPr>
        </p:nvSpPr>
        <p:spPr>
          <a:xfrm>
            <a:off x="11201400" y="6431190"/>
            <a:ext cx="457200" cy="215444"/>
          </a:xfrm>
        </p:spPr>
        <p:txBody>
          <a:bodyPr/>
          <a:lstStyle/>
          <a:p>
            <a:fld id="{43FA179E-7522-C04D-B148-6CA5DFA5CB78}" type="slidenum">
              <a:rPr lang="en-US" smtClean="0"/>
              <a:pPr/>
              <a:t>22</a:t>
            </a:fld>
            <a:endParaRPr lang="en-US" dirty="0"/>
          </a:p>
        </p:txBody>
      </p:sp>
      <p:cxnSp>
        <p:nvCxnSpPr>
          <p:cNvPr id="4" name="Straight Connector 3">
            <a:extLst>
              <a:ext uri="{FF2B5EF4-FFF2-40B4-BE49-F238E27FC236}">
                <a16:creationId xmlns:a16="http://schemas.microsoft.com/office/drawing/2014/main" id="{DF30BD1F-E9BB-08E8-EC86-9DA6F0B8B040}"/>
              </a:ext>
            </a:extLst>
          </p:cNvPr>
          <p:cNvCxnSpPr>
            <a:cxnSpLocks/>
          </p:cNvCxnSpPr>
          <p:nvPr/>
        </p:nvCxnSpPr>
        <p:spPr>
          <a:xfrm>
            <a:off x="6096000" y="2358887"/>
            <a:ext cx="0" cy="34058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392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12B78E-27B5-A237-3AB1-EB3670B33FB0}"/>
              </a:ext>
            </a:extLst>
          </p:cNvPr>
          <p:cNvSpPr>
            <a:spLocks noGrp="1"/>
          </p:cNvSpPr>
          <p:nvPr>
            <p:ph type="title"/>
          </p:nvPr>
        </p:nvSpPr>
        <p:spPr/>
        <p:txBody>
          <a:bodyPr/>
          <a:lstStyle/>
          <a:p>
            <a:r>
              <a:rPr lang="en-US" dirty="0"/>
              <a:t>Advantages of Velo3D Technology</a:t>
            </a:r>
          </a:p>
        </p:txBody>
      </p:sp>
      <p:sp>
        <p:nvSpPr>
          <p:cNvPr id="8" name="Content Placeholder 7">
            <a:extLst>
              <a:ext uri="{FF2B5EF4-FFF2-40B4-BE49-F238E27FC236}">
                <a16:creationId xmlns:a16="http://schemas.microsoft.com/office/drawing/2014/main" id="{FAD899EE-ECEE-24C8-6B3E-1FE9283FAD50}"/>
              </a:ext>
            </a:extLst>
          </p:cNvPr>
          <p:cNvSpPr>
            <a:spLocks noGrp="1"/>
          </p:cNvSpPr>
          <p:nvPr>
            <p:ph sz="quarter" idx="12"/>
          </p:nvPr>
        </p:nvSpPr>
        <p:spPr>
          <a:xfrm>
            <a:off x="533400" y="1981200"/>
            <a:ext cx="5943600" cy="4038600"/>
          </a:xfrm>
        </p:spPr>
        <p:txBody>
          <a:bodyPr>
            <a:normAutofit fontScale="92500" lnSpcReduction="10000"/>
          </a:bodyPr>
          <a:lstStyle/>
          <a:p>
            <a:pPr>
              <a:spcAft>
                <a:spcPts val="600"/>
              </a:spcAft>
              <a:buClr>
                <a:srgbClr val="00B0F0"/>
              </a:buClr>
            </a:pPr>
            <a:r>
              <a:rPr lang="en-US" dirty="0">
                <a:solidFill>
                  <a:schemeClr val="tx1"/>
                </a:solidFill>
              </a:rPr>
              <a:t>Specialize in producing parts that optimize the flow of fluids or exchange of heat</a:t>
            </a:r>
          </a:p>
          <a:p>
            <a:pPr>
              <a:spcAft>
                <a:spcPts val="600"/>
              </a:spcAft>
              <a:buClr>
                <a:srgbClr val="00B0F0"/>
              </a:buClr>
            </a:pPr>
            <a:r>
              <a:rPr lang="en-US" dirty="0">
                <a:solidFill>
                  <a:schemeClr val="tx1"/>
                </a:solidFill>
              </a:rPr>
              <a:t>Overcome the dependency for supports in many applications</a:t>
            </a:r>
          </a:p>
          <a:p>
            <a:pPr marL="342900" indent="-342900">
              <a:spcAft>
                <a:spcPts val="600"/>
              </a:spcAft>
              <a:buClr>
                <a:srgbClr val="00B0F0"/>
              </a:buClr>
              <a:buFont typeface="Arial" panose="020B0604020202020204" pitchFamily="34" charset="0"/>
              <a:buChar char="•"/>
            </a:pPr>
            <a:r>
              <a:rPr lang="en-US" dirty="0"/>
              <a:t>N</a:t>
            </a:r>
            <a:r>
              <a:rPr lang="en-US" dirty="0">
                <a:solidFill>
                  <a:schemeClr val="tx1"/>
                </a:solidFill>
              </a:rPr>
              <a:t>ovel hardware</a:t>
            </a:r>
          </a:p>
          <a:p>
            <a:pPr marL="342900" indent="-342900">
              <a:spcAft>
                <a:spcPts val="600"/>
              </a:spcAft>
              <a:buClr>
                <a:srgbClr val="00B0F0"/>
              </a:buClr>
              <a:buFont typeface="Arial" panose="020B0604020202020204" pitchFamily="34" charset="0"/>
              <a:buChar char="•"/>
            </a:pPr>
            <a:r>
              <a:rPr lang="en-US" dirty="0"/>
              <a:t>I</a:t>
            </a:r>
            <a:r>
              <a:rPr lang="en-US" dirty="0">
                <a:solidFill>
                  <a:schemeClr val="tx1"/>
                </a:solidFill>
              </a:rPr>
              <a:t>n-house parameter set development</a:t>
            </a:r>
          </a:p>
          <a:p>
            <a:pPr>
              <a:spcAft>
                <a:spcPts val="600"/>
              </a:spcAft>
              <a:buClr>
                <a:srgbClr val="00B0F0"/>
              </a:buClr>
            </a:pPr>
            <a:r>
              <a:rPr lang="en-US" dirty="0">
                <a:solidFill>
                  <a:schemeClr val="tx1"/>
                </a:solidFill>
              </a:rPr>
              <a:t>Demonstrated commercial viability to print improved cooling </a:t>
            </a:r>
            <a:r>
              <a:rPr lang="en-US" dirty="0"/>
              <a:t>c</a:t>
            </a:r>
            <a:r>
              <a:rPr lang="en-US" dirty="0">
                <a:solidFill>
                  <a:schemeClr val="tx1"/>
                </a:solidFill>
              </a:rPr>
              <a:t>hannels</a:t>
            </a:r>
          </a:p>
          <a:p>
            <a:pPr marL="342900" lvl="1">
              <a:spcBef>
                <a:spcPts val="1000"/>
              </a:spcBef>
              <a:spcAft>
                <a:spcPts val="600"/>
              </a:spcAft>
              <a:buClr>
                <a:srgbClr val="00B0F0"/>
              </a:buClr>
            </a:pPr>
            <a:r>
              <a:rPr lang="en-US" dirty="0"/>
              <a:t>Up to 100mm with higher quality surface finish</a:t>
            </a:r>
          </a:p>
          <a:p>
            <a:pPr marL="342900" lvl="1">
              <a:spcBef>
                <a:spcPts val="1000"/>
              </a:spcBef>
              <a:spcAft>
                <a:spcPts val="600"/>
              </a:spcAft>
              <a:buClr>
                <a:srgbClr val="00B0F0"/>
              </a:buClr>
            </a:pPr>
            <a:r>
              <a:rPr lang="en-US" dirty="0"/>
              <a:t>Minimal </a:t>
            </a:r>
            <a:r>
              <a:rPr lang="en-US" dirty="0" err="1"/>
              <a:t>downskin</a:t>
            </a:r>
            <a:r>
              <a:rPr lang="en-US" dirty="0"/>
              <a:t> degradation</a:t>
            </a:r>
            <a:endParaRPr lang="en-US" dirty="0">
              <a:solidFill>
                <a:schemeClr val="tx1"/>
              </a:solidFill>
            </a:endParaRPr>
          </a:p>
          <a:p>
            <a:endParaRPr lang="en-US" dirty="0">
              <a:solidFill>
                <a:schemeClr val="tx1"/>
              </a:solidFill>
            </a:endParaRPr>
          </a:p>
          <a:p>
            <a:endParaRPr lang="en-US" dirty="0"/>
          </a:p>
        </p:txBody>
      </p:sp>
      <p:sp>
        <p:nvSpPr>
          <p:cNvPr id="2" name="Title 1">
            <a:extLst>
              <a:ext uri="{FF2B5EF4-FFF2-40B4-BE49-F238E27FC236}">
                <a16:creationId xmlns:a16="http://schemas.microsoft.com/office/drawing/2014/main" id="{C902DCEF-CDA8-3F62-2F00-CE36D6EDFB6D}"/>
              </a:ext>
            </a:extLst>
          </p:cNvPr>
          <p:cNvSpPr txBox="1">
            <a:spLocks/>
          </p:cNvSpPr>
          <p:nvPr/>
        </p:nvSpPr>
        <p:spPr>
          <a:xfrm>
            <a:off x="457200" y="1005840"/>
            <a:ext cx="11125200" cy="6858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0" i="0" kern="1200">
                <a:solidFill>
                  <a:schemeClr val="tx1"/>
                </a:solidFill>
                <a:latin typeface="Gibson" pitchFamily="2" charset="77"/>
                <a:ea typeface="+mj-ea"/>
                <a:cs typeface="+mj-cs"/>
              </a:defRPr>
            </a:lvl1pPr>
          </a:lstStyle>
          <a:p>
            <a:endParaRPr lang="en-US" sz="3000" dirty="0"/>
          </a:p>
        </p:txBody>
      </p:sp>
      <p:sp>
        <p:nvSpPr>
          <p:cNvPr id="4" name="Footer Placeholder 3">
            <a:extLst>
              <a:ext uri="{FF2B5EF4-FFF2-40B4-BE49-F238E27FC236}">
                <a16:creationId xmlns:a16="http://schemas.microsoft.com/office/drawing/2014/main" id="{D368D13D-632F-303C-E27E-C6706A54F2F5}"/>
              </a:ext>
            </a:extLst>
          </p:cNvPr>
          <p:cNvSpPr txBox="1">
            <a:spLocks/>
          </p:cNvSpPr>
          <p:nvPr/>
        </p:nvSpPr>
        <p:spPr>
          <a:xfrm>
            <a:off x="9144000" y="6490156"/>
            <a:ext cx="2286000" cy="215444"/>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800" b="0" i="0" kern="1200">
                <a:solidFill>
                  <a:schemeClr val="tx1"/>
                </a:solidFill>
                <a:latin typeface="Gibson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Confidential &amp; Proprietary    </a:t>
            </a:r>
            <a:r>
              <a:rPr lang="en-US" dirty="0">
                <a:solidFill>
                  <a:schemeClr val="accent1"/>
                </a:solidFill>
              </a:rPr>
              <a:t>|</a:t>
            </a:r>
            <a:r>
              <a:rPr lang="en-US" dirty="0"/>
              <a:t> </a:t>
            </a:r>
          </a:p>
        </p:txBody>
      </p:sp>
      <p:sp>
        <p:nvSpPr>
          <p:cNvPr id="5" name="Slide Number Placeholder 4">
            <a:extLst>
              <a:ext uri="{FF2B5EF4-FFF2-40B4-BE49-F238E27FC236}">
                <a16:creationId xmlns:a16="http://schemas.microsoft.com/office/drawing/2014/main" id="{03E1EEEE-3544-F9D0-D180-D5A319145654}"/>
              </a:ext>
            </a:extLst>
          </p:cNvPr>
          <p:cNvSpPr txBox="1">
            <a:spLocks/>
          </p:cNvSpPr>
          <p:nvPr/>
        </p:nvSpPr>
        <p:spPr>
          <a:xfrm>
            <a:off x="11353800" y="6490156"/>
            <a:ext cx="457200" cy="215444"/>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800" b="0" i="0" kern="1200">
                <a:solidFill>
                  <a:schemeClr val="tx2"/>
                </a:solidFill>
                <a:latin typeface="Gibson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FA179E-7522-C04D-B148-6CA5DFA5CB78}" type="slidenum">
              <a:rPr lang="en-US" smtClean="0"/>
              <a:pPr/>
              <a:t>23</a:t>
            </a:fld>
            <a:endParaRPr lang="en-US" dirty="0"/>
          </a:p>
        </p:txBody>
      </p:sp>
      <p:sp>
        <p:nvSpPr>
          <p:cNvPr id="3" name="Content Placeholder 3">
            <a:extLst>
              <a:ext uri="{FF2B5EF4-FFF2-40B4-BE49-F238E27FC236}">
                <a16:creationId xmlns:a16="http://schemas.microsoft.com/office/drawing/2014/main" id="{9FA170A7-5AF4-86D2-5BB5-B4845BE74A03}"/>
              </a:ext>
            </a:extLst>
          </p:cNvPr>
          <p:cNvSpPr txBox="1">
            <a:spLocks/>
          </p:cNvSpPr>
          <p:nvPr/>
        </p:nvSpPr>
        <p:spPr>
          <a:xfrm>
            <a:off x="533400" y="1981200"/>
            <a:ext cx="5334000" cy="4038600"/>
          </a:xfrm>
          <a:prstGeom prst="rect">
            <a:avLst/>
          </a:prstGeom>
        </p:spPr>
        <p:txBody>
          <a:bodyPr>
            <a:normAutofit/>
          </a:bodyPr>
          <a:lstStyle>
            <a:lvl1pPr marL="0" indent="0" algn="l" defTabSz="914400" rtl="0" eaLnBrk="1" latinLnBrk="0" hangingPunct="1">
              <a:lnSpc>
                <a:spcPct val="100000"/>
              </a:lnSpc>
              <a:spcBef>
                <a:spcPts val="1000"/>
              </a:spcBef>
              <a:spcAft>
                <a:spcPts val="500"/>
              </a:spcAft>
              <a:buFont typeface="Arial" panose="020B0604020202020204" pitchFamily="34" charset="0"/>
              <a:buNone/>
              <a:defRPr sz="2000" b="0" i="0" kern="1200">
                <a:solidFill>
                  <a:schemeClr val="bg1"/>
                </a:solidFill>
                <a:latin typeface="Gibson Light" pitchFamily="2" charset="77"/>
                <a:ea typeface="+mn-ea"/>
                <a:cs typeface="+mn-cs"/>
              </a:defRPr>
            </a:lvl1pPr>
            <a:lvl2pPr marL="800100" indent="-34290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2pPr>
            <a:lvl3pPr marL="1257300" indent="-34290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3pPr>
            <a:lvl4pPr marL="1657350" indent="-28575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4pPr>
            <a:lvl5pPr marL="2114550" indent="-28575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pic>
        <p:nvPicPr>
          <p:cNvPr id="10" name="Content Placeholder 12">
            <a:extLst>
              <a:ext uri="{FF2B5EF4-FFF2-40B4-BE49-F238E27FC236}">
                <a16:creationId xmlns:a16="http://schemas.microsoft.com/office/drawing/2014/main" id="{5003D99E-F17B-FE02-518A-A9988A27B3B5}"/>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rot="1368406">
            <a:off x="5628738" y="97169"/>
            <a:ext cx="7030525" cy="7030525"/>
          </a:xfrm>
          <a:prstGeom prst="rect">
            <a:avLst/>
          </a:prstGeom>
        </p:spPr>
      </p:pic>
    </p:spTree>
    <p:extLst>
      <p:ext uri="{BB962C8B-B14F-4D97-AF65-F5344CB8AC3E}">
        <p14:creationId xmlns:p14="http://schemas.microsoft.com/office/powerpoint/2010/main" val="639007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B4D91-33D4-6C58-4375-0244F5CF9459}"/>
              </a:ext>
            </a:extLst>
          </p:cNvPr>
          <p:cNvSpPr>
            <a:spLocks noGrp="1"/>
          </p:cNvSpPr>
          <p:nvPr>
            <p:ph type="title"/>
          </p:nvPr>
        </p:nvSpPr>
        <p:spPr>
          <a:xfrm>
            <a:off x="533400" y="1066800"/>
            <a:ext cx="6019801" cy="701731"/>
          </a:xfrm>
        </p:spPr>
        <p:txBody>
          <a:bodyPr>
            <a:normAutofit fontScale="90000"/>
          </a:bodyPr>
          <a:lstStyle/>
          <a:p>
            <a:r>
              <a:rPr lang="en-US" dirty="0"/>
              <a:t>Geometric Capabilities that Meet Material Standards</a:t>
            </a:r>
          </a:p>
        </p:txBody>
      </p:sp>
      <p:sp>
        <p:nvSpPr>
          <p:cNvPr id="3" name="Footer Placeholder 2">
            <a:extLst>
              <a:ext uri="{FF2B5EF4-FFF2-40B4-BE49-F238E27FC236}">
                <a16:creationId xmlns:a16="http://schemas.microsoft.com/office/drawing/2014/main" id="{0DBFAA02-A62F-CBCC-DF38-DA4CA714ABD8}"/>
              </a:ext>
            </a:extLst>
          </p:cNvPr>
          <p:cNvSpPr>
            <a:spLocks noGrp="1"/>
          </p:cNvSpPr>
          <p:nvPr>
            <p:ph type="ftr" sz="quarter" idx="10"/>
          </p:nvPr>
        </p:nvSpPr>
        <p:spPr/>
        <p:txBody>
          <a:bodyPr/>
          <a:lstStyle/>
          <a:p>
            <a:r>
              <a:rPr lang="en-US">
                <a:solidFill>
                  <a:schemeClr val="tx2"/>
                </a:solidFill>
              </a:rPr>
              <a:t>Confidential &amp; Proprietary    </a:t>
            </a:r>
            <a:r>
              <a:rPr lang="en-US">
                <a:solidFill>
                  <a:schemeClr val="accent1"/>
                </a:solidFill>
              </a:rPr>
              <a:t>|</a:t>
            </a:r>
            <a:r>
              <a:rPr lang="en-US"/>
              <a:t> </a:t>
            </a:r>
            <a:endParaRPr lang="en-US" dirty="0"/>
          </a:p>
        </p:txBody>
      </p:sp>
      <p:sp>
        <p:nvSpPr>
          <p:cNvPr id="4" name="Slide Number Placeholder 3">
            <a:extLst>
              <a:ext uri="{FF2B5EF4-FFF2-40B4-BE49-F238E27FC236}">
                <a16:creationId xmlns:a16="http://schemas.microsoft.com/office/drawing/2014/main" id="{7C3BD5D8-DC3C-04D3-F9A1-F3D3A889EF2E}"/>
              </a:ext>
            </a:extLst>
          </p:cNvPr>
          <p:cNvSpPr>
            <a:spLocks noGrp="1"/>
          </p:cNvSpPr>
          <p:nvPr>
            <p:ph type="sldNum" sz="quarter" idx="11"/>
          </p:nvPr>
        </p:nvSpPr>
        <p:spPr/>
        <p:txBody>
          <a:bodyPr/>
          <a:lstStyle/>
          <a:p>
            <a:fld id="{43FA179E-7522-C04D-B148-6CA5DFA5CB78}" type="slidenum">
              <a:rPr lang="en-US" smtClean="0"/>
              <a:pPr/>
              <a:t>24</a:t>
            </a:fld>
            <a:endParaRPr lang="en-US" dirty="0"/>
          </a:p>
        </p:txBody>
      </p:sp>
      <p:sp>
        <p:nvSpPr>
          <p:cNvPr id="5" name="Content Placeholder 4">
            <a:extLst>
              <a:ext uri="{FF2B5EF4-FFF2-40B4-BE49-F238E27FC236}">
                <a16:creationId xmlns:a16="http://schemas.microsoft.com/office/drawing/2014/main" id="{498F1B74-D1F1-1649-E06F-0004607455C6}"/>
              </a:ext>
            </a:extLst>
          </p:cNvPr>
          <p:cNvSpPr>
            <a:spLocks noGrp="1"/>
          </p:cNvSpPr>
          <p:nvPr>
            <p:ph sz="quarter" idx="12"/>
          </p:nvPr>
        </p:nvSpPr>
        <p:spPr/>
        <p:txBody>
          <a:bodyPr>
            <a:normAutofit/>
          </a:bodyPr>
          <a:lstStyle/>
          <a:p>
            <a:endParaRPr lang="en-US" dirty="0">
              <a:latin typeface="Gibson Light" panose="02000000000000000000" pitchFamily="50" charset="0"/>
            </a:endParaRPr>
          </a:p>
          <a:p>
            <a:r>
              <a:rPr lang="en-US" dirty="0">
                <a:latin typeface="Gibson Light" panose="02000000000000000000" pitchFamily="50" charset="0"/>
              </a:rPr>
              <a:t>Flow print preparation</a:t>
            </a:r>
          </a:p>
          <a:p>
            <a:pPr marL="342900" indent="-342900">
              <a:buFont typeface="Arial" panose="020B0604020202020204" pitchFamily="34" charset="0"/>
              <a:buChar char="•"/>
            </a:pPr>
            <a:r>
              <a:rPr lang="en-US" dirty="0">
                <a:latin typeface="Gibson Light" panose="02000000000000000000" pitchFamily="50" charset="0"/>
              </a:rPr>
              <a:t>Includes in-house developed parameter sets for specialized printing challenges</a:t>
            </a:r>
          </a:p>
          <a:p>
            <a:pPr marL="342900" indent="-342900">
              <a:buFont typeface="Arial" panose="020B0604020202020204" pitchFamily="34" charset="0"/>
              <a:buChar char="•"/>
            </a:pPr>
            <a:r>
              <a:rPr lang="en-US" dirty="0">
                <a:latin typeface="Gibson Light" panose="02000000000000000000" pitchFamily="50" charset="0"/>
              </a:rPr>
              <a:t>Automatically applies solutions based on part geometry</a:t>
            </a:r>
          </a:p>
          <a:p>
            <a:pPr marL="342900" indent="-342900">
              <a:buFont typeface="Arial" panose="020B0604020202020204" pitchFamily="34" charset="0"/>
              <a:buChar char="•"/>
            </a:pPr>
            <a:r>
              <a:rPr lang="en-US" dirty="0">
                <a:latin typeface="Gibson Light" panose="02000000000000000000" pitchFamily="50" charset="0"/>
              </a:rPr>
              <a:t>Allows user overrides to alter material properties or print specialized features</a:t>
            </a:r>
          </a:p>
        </p:txBody>
      </p:sp>
      <p:sp>
        <p:nvSpPr>
          <p:cNvPr id="8" name="Rounded Rectangle 20">
            <a:extLst>
              <a:ext uri="{FF2B5EF4-FFF2-40B4-BE49-F238E27FC236}">
                <a16:creationId xmlns:a16="http://schemas.microsoft.com/office/drawing/2014/main" id="{13E3FF15-C12B-05B2-93E1-E5AF0F602A53}"/>
              </a:ext>
            </a:extLst>
          </p:cNvPr>
          <p:cNvSpPr/>
          <p:nvPr/>
        </p:nvSpPr>
        <p:spPr>
          <a:xfrm>
            <a:off x="10064857" y="3252380"/>
            <a:ext cx="2055502" cy="374571"/>
          </a:xfrm>
          <a:prstGeom prst="roundRect">
            <a:avLst/>
          </a:prstGeom>
          <a:noFill/>
          <a:ln w="3810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E1A28"/>
                </a:solidFill>
                <a:effectLst/>
                <a:uLnTx/>
                <a:uFillTx/>
                <a:latin typeface="Gibson" panose="02000000000000000000" pitchFamily="2" charset="77"/>
              </a:rPr>
              <a:t>Vertical walls</a:t>
            </a:r>
          </a:p>
        </p:txBody>
      </p:sp>
      <p:sp>
        <p:nvSpPr>
          <p:cNvPr id="9" name="Rounded Rectangle 21">
            <a:extLst>
              <a:ext uri="{FF2B5EF4-FFF2-40B4-BE49-F238E27FC236}">
                <a16:creationId xmlns:a16="http://schemas.microsoft.com/office/drawing/2014/main" id="{34B816D7-45EF-F803-EFC5-4ADDBD086AAA}"/>
              </a:ext>
            </a:extLst>
          </p:cNvPr>
          <p:cNvSpPr/>
          <p:nvPr/>
        </p:nvSpPr>
        <p:spPr>
          <a:xfrm>
            <a:off x="10064857" y="2138456"/>
            <a:ext cx="2055502" cy="374571"/>
          </a:xfrm>
          <a:prstGeom prst="roundRect">
            <a:avLst/>
          </a:prstGeom>
          <a:noFill/>
          <a:ln w="3810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E1A28"/>
                </a:solidFill>
                <a:effectLst/>
                <a:uLnTx/>
                <a:uFillTx/>
                <a:latin typeface="Gibson" panose="02000000000000000000" pitchFamily="2" charset="77"/>
              </a:rPr>
              <a:t>Bulk</a:t>
            </a:r>
          </a:p>
        </p:txBody>
      </p:sp>
      <p:pic>
        <p:nvPicPr>
          <p:cNvPr id="10" name="Picture 9" descr="A picture containing sitting, table, player&#10;&#10;Description automatically generated">
            <a:extLst>
              <a:ext uri="{FF2B5EF4-FFF2-40B4-BE49-F238E27FC236}">
                <a16:creationId xmlns:a16="http://schemas.microsoft.com/office/drawing/2014/main" id="{AFDFA935-4885-49E5-5121-9B178F420D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6300505" y="1841559"/>
            <a:ext cx="3479652" cy="4470644"/>
          </a:xfrm>
          <a:prstGeom prst="rect">
            <a:avLst/>
          </a:prstGeom>
        </p:spPr>
      </p:pic>
      <p:sp>
        <p:nvSpPr>
          <p:cNvPr id="11" name="Rounded Rectangle 22">
            <a:extLst>
              <a:ext uri="{FF2B5EF4-FFF2-40B4-BE49-F238E27FC236}">
                <a16:creationId xmlns:a16="http://schemas.microsoft.com/office/drawing/2014/main" id="{6554375D-0B4B-52ED-02D9-97A114BFB701}"/>
              </a:ext>
            </a:extLst>
          </p:cNvPr>
          <p:cNvSpPr/>
          <p:nvPr/>
        </p:nvSpPr>
        <p:spPr>
          <a:xfrm>
            <a:off x="10064856" y="4656071"/>
            <a:ext cx="2055503" cy="374571"/>
          </a:xfrm>
          <a:prstGeom prst="roundRect">
            <a:avLst/>
          </a:prstGeom>
          <a:noFill/>
          <a:ln w="3810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E1A28"/>
                </a:solidFill>
                <a:effectLst/>
                <a:uLnTx/>
                <a:uFillTx/>
                <a:latin typeface="Gibson" panose="02000000000000000000" pitchFamily="2" charset="77"/>
              </a:rPr>
              <a:t>Lattice</a:t>
            </a:r>
          </a:p>
        </p:txBody>
      </p:sp>
      <p:sp>
        <p:nvSpPr>
          <p:cNvPr id="12" name="Rounded Rectangle 23">
            <a:extLst>
              <a:ext uri="{FF2B5EF4-FFF2-40B4-BE49-F238E27FC236}">
                <a16:creationId xmlns:a16="http://schemas.microsoft.com/office/drawing/2014/main" id="{D10A5E93-91B9-117D-77CB-549C1CF33A61}"/>
              </a:ext>
            </a:extLst>
          </p:cNvPr>
          <p:cNvSpPr/>
          <p:nvPr/>
        </p:nvSpPr>
        <p:spPr>
          <a:xfrm>
            <a:off x="10064857" y="3566241"/>
            <a:ext cx="2055503" cy="354925"/>
          </a:xfrm>
          <a:prstGeom prst="roundRect">
            <a:avLst>
              <a:gd name="adj" fmla="val 8711"/>
            </a:avLst>
          </a:prstGeom>
          <a:noFill/>
          <a:ln w="3810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E1A28"/>
                </a:solidFill>
                <a:effectLst/>
                <a:uLnTx/>
                <a:uFillTx/>
                <a:latin typeface="Gibson" panose="02000000000000000000" pitchFamily="2" charset="77"/>
              </a:rPr>
              <a:t>Low angle closures</a:t>
            </a:r>
          </a:p>
        </p:txBody>
      </p:sp>
      <p:cxnSp>
        <p:nvCxnSpPr>
          <p:cNvPr id="13" name="Straight Arrow Connector 12">
            <a:extLst>
              <a:ext uri="{FF2B5EF4-FFF2-40B4-BE49-F238E27FC236}">
                <a16:creationId xmlns:a16="http://schemas.microsoft.com/office/drawing/2014/main" id="{BDB576BE-9C49-2F34-616D-A04A6200743F}"/>
              </a:ext>
            </a:extLst>
          </p:cNvPr>
          <p:cNvCxnSpPr>
            <a:cxnSpLocks/>
          </p:cNvCxnSpPr>
          <p:nvPr/>
        </p:nvCxnSpPr>
        <p:spPr>
          <a:xfrm flipH="1">
            <a:off x="9684534" y="3436265"/>
            <a:ext cx="440872"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114A7D6-2ECA-2DE2-9AD5-7F7332C457A2}"/>
              </a:ext>
            </a:extLst>
          </p:cNvPr>
          <p:cNvCxnSpPr>
            <a:cxnSpLocks/>
          </p:cNvCxnSpPr>
          <p:nvPr/>
        </p:nvCxnSpPr>
        <p:spPr>
          <a:xfrm flipH="1">
            <a:off x="9684534" y="2314463"/>
            <a:ext cx="440872"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B1218B-E1C6-5660-9B4B-3CE5155EFB00}"/>
              </a:ext>
            </a:extLst>
          </p:cNvPr>
          <p:cNvCxnSpPr>
            <a:cxnSpLocks/>
          </p:cNvCxnSpPr>
          <p:nvPr/>
        </p:nvCxnSpPr>
        <p:spPr>
          <a:xfrm flipH="1">
            <a:off x="9226787" y="4848546"/>
            <a:ext cx="903724"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2E73BDF-B9AB-2DA3-52C5-CD4009DE60C0}"/>
              </a:ext>
            </a:extLst>
          </p:cNvPr>
          <p:cNvCxnSpPr>
            <a:cxnSpLocks/>
          </p:cNvCxnSpPr>
          <p:nvPr/>
        </p:nvCxnSpPr>
        <p:spPr>
          <a:xfrm flipH="1">
            <a:off x="9226787" y="3743553"/>
            <a:ext cx="898622"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C8BCE9A-50E8-D160-271B-9D31C38D0E9C}"/>
              </a:ext>
            </a:extLst>
          </p:cNvPr>
          <p:cNvCxnSpPr>
            <a:cxnSpLocks/>
          </p:cNvCxnSpPr>
          <p:nvPr/>
        </p:nvCxnSpPr>
        <p:spPr>
          <a:xfrm flipH="1">
            <a:off x="9429804" y="4617631"/>
            <a:ext cx="700706" cy="0"/>
          </a:xfrm>
          <a:prstGeom prst="straightConnector1">
            <a:avLst/>
          </a:prstGeom>
          <a:ln w="285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29">
            <a:extLst>
              <a:ext uri="{FF2B5EF4-FFF2-40B4-BE49-F238E27FC236}">
                <a16:creationId xmlns:a16="http://schemas.microsoft.com/office/drawing/2014/main" id="{EF406277-F2D5-7ECD-AF70-202440A7308C}"/>
              </a:ext>
            </a:extLst>
          </p:cNvPr>
          <p:cNvSpPr/>
          <p:nvPr/>
        </p:nvSpPr>
        <p:spPr>
          <a:xfrm>
            <a:off x="10064857" y="4425155"/>
            <a:ext cx="2055503" cy="374571"/>
          </a:xfrm>
          <a:prstGeom prst="roundRect">
            <a:avLst/>
          </a:prstGeom>
          <a:noFill/>
          <a:ln w="3810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E1A28"/>
                </a:solidFill>
                <a:effectLst/>
                <a:uLnTx/>
                <a:uFillTx/>
                <a:latin typeface="Gibson" panose="02000000000000000000" pitchFamily="2" charset="77"/>
              </a:rPr>
              <a:t>Low angle walls</a:t>
            </a:r>
          </a:p>
        </p:txBody>
      </p:sp>
    </p:spTree>
    <p:extLst>
      <p:ext uri="{BB962C8B-B14F-4D97-AF65-F5344CB8AC3E}">
        <p14:creationId xmlns:p14="http://schemas.microsoft.com/office/powerpoint/2010/main" val="2728375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894E2-F504-E232-055F-CFAD2EBFF689}"/>
              </a:ext>
            </a:extLst>
          </p:cNvPr>
          <p:cNvSpPr>
            <a:spLocks noGrp="1"/>
          </p:cNvSpPr>
          <p:nvPr>
            <p:ph type="title"/>
          </p:nvPr>
        </p:nvSpPr>
        <p:spPr/>
        <p:txBody>
          <a:bodyPr/>
          <a:lstStyle/>
          <a:p>
            <a:r>
              <a:rPr lang="en-US" dirty="0"/>
              <a:t>Internal Channels</a:t>
            </a:r>
          </a:p>
        </p:txBody>
      </p:sp>
      <p:sp>
        <p:nvSpPr>
          <p:cNvPr id="3" name="Footer Placeholder 2">
            <a:extLst>
              <a:ext uri="{FF2B5EF4-FFF2-40B4-BE49-F238E27FC236}">
                <a16:creationId xmlns:a16="http://schemas.microsoft.com/office/drawing/2014/main" id="{6D78FE84-15FE-0E2C-E153-57DE4FC6D7F7}"/>
              </a:ext>
            </a:extLst>
          </p:cNvPr>
          <p:cNvSpPr>
            <a:spLocks noGrp="1"/>
          </p:cNvSpPr>
          <p:nvPr>
            <p:ph type="ftr" sz="quarter" idx="10"/>
          </p:nvPr>
        </p:nvSpPr>
        <p:spPr/>
        <p:txBody>
          <a:bodyPr/>
          <a:lstStyle/>
          <a:p>
            <a:r>
              <a:rPr lang="en-US" dirty="0">
                <a:solidFill>
                  <a:schemeClr val="tx2"/>
                </a:solidFill>
              </a:rPr>
              <a:t>Confidential &amp; Proprietary    </a:t>
            </a:r>
            <a:r>
              <a:rPr lang="en-US" dirty="0">
                <a:solidFill>
                  <a:schemeClr val="accent1"/>
                </a:solidFill>
              </a:rPr>
              <a:t>|</a:t>
            </a:r>
            <a:r>
              <a:rPr lang="en-US" dirty="0"/>
              <a:t> </a:t>
            </a:r>
          </a:p>
        </p:txBody>
      </p:sp>
      <p:sp>
        <p:nvSpPr>
          <p:cNvPr id="4" name="Slide Number Placeholder 3">
            <a:extLst>
              <a:ext uri="{FF2B5EF4-FFF2-40B4-BE49-F238E27FC236}">
                <a16:creationId xmlns:a16="http://schemas.microsoft.com/office/drawing/2014/main" id="{A86A5D70-FB69-AC20-8A95-B0C3F2D72F1D}"/>
              </a:ext>
            </a:extLst>
          </p:cNvPr>
          <p:cNvSpPr>
            <a:spLocks noGrp="1"/>
          </p:cNvSpPr>
          <p:nvPr>
            <p:ph type="sldNum" sz="quarter" idx="11"/>
          </p:nvPr>
        </p:nvSpPr>
        <p:spPr/>
        <p:txBody>
          <a:bodyPr/>
          <a:lstStyle/>
          <a:p>
            <a:fld id="{43FA179E-7522-C04D-B148-6CA5DFA5CB78}" type="slidenum">
              <a:rPr lang="en-US" smtClean="0"/>
              <a:pPr/>
              <a:t>25</a:t>
            </a:fld>
            <a:endParaRPr lang="en-US" dirty="0"/>
          </a:p>
        </p:txBody>
      </p:sp>
      <p:sp>
        <p:nvSpPr>
          <p:cNvPr id="5" name="Content Placeholder 4">
            <a:extLst>
              <a:ext uri="{FF2B5EF4-FFF2-40B4-BE49-F238E27FC236}">
                <a16:creationId xmlns:a16="http://schemas.microsoft.com/office/drawing/2014/main" id="{9DC23F8F-6082-CAD0-1948-AD423F614F59}"/>
              </a:ext>
            </a:extLst>
          </p:cNvPr>
          <p:cNvSpPr>
            <a:spLocks noGrp="1"/>
          </p:cNvSpPr>
          <p:nvPr>
            <p:ph sz="quarter" idx="12"/>
          </p:nvPr>
        </p:nvSpPr>
        <p:spPr/>
        <p:txBody>
          <a:bodyPr>
            <a:normAutofit fontScale="92500" lnSpcReduction="20000"/>
          </a:bodyPr>
          <a:lstStyle/>
          <a:p>
            <a:r>
              <a:rPr lang="en-US" dirty="0"/>
              <a:t>Velo3D Benefits: </a:t>
            </a:r>
          </a:p>
          <a:p>
            <a:pPr marL="342900" indent="-342900">
              <a:buFont typeface="Arial" panose="020B0604020202020204" pitchFamily="34" charset="0"/>
              <a:buChar char="•"/>
            </a:pPr>
            <a:r>
              <a:rPr lang="en-US" dirty="0"/>
              <a:t>Improved surface finish on internal channels for reduced back pressure and lower risk of fatigue cracking</a:t>
            </a:r>
          </a:p>
          <a:p>
            <a:pPr marL="342900" indent="-342900">
              <a:buFont typeface="Arial" panose="020B0604020202020204" pitchFamily="34" charset="0"/>
              <a:buChar char="•"/>
            </a:pPr>
            <a:r>
              <a:rPr lang="en-US" dirty="0"/>
              <a:t>Larger internal channels (100 mm vs 5 mm) for better flow characteristics</a:t>
            </a:r>
          </a:p>
          <a:p>
            <a:pPr marL="342900" indent="-342900">
              <a:buFont typeface="Arial" panose="020B0604020202020204" pitchFamily="34" charset="0"/>
              <a:buChar char="•"/>
            </a:pPr>
            <a:r>
              <a:rPr lang="en-US" dirty="0"/>
              <a:t>Able to keep internal channels round vs tear drop or diamond shape (</a:t>
            </a:r>
            <a:r>
              <a:rPr lang="en-US" dirty="0" err="1"/>
              <a:t>DfAM</a:t>
            </a:r>
            <a:r>
              <a:rPr lang="en-US" dirty="0"/>
              <a:t>) to reduce cracking</a:t>
            </a:r>
          </a:p>
          <a:p>
            <a:r>
              <a:rPr lang="en-US" dirty="0"/>
              <a:t>Example parts:</a:t>
            </a:r>
          </a:p>
          <a:p>
            <a:pPr marL="342900" indent="-342900">
              <a:buFont typeface="Arial" panose="020B0604020202020204" pitchFamily="34" charset="0"/>
              <a:buChar char="•"/>
            </a:pPr>
            <a:r>
              <a:rPr lang="en-US" dirty="0"/>
              <a:t>Launcher volute; Crossover; Kw Housing Generator; Manifolds; Spiral Tubing; Ramjet; Aerospike; HPDC insert; injection molding insert</a:t>
            </a:r>
          </a:p>
        </p:txBody>
      </p:sp>
      <p:pic>
        <p:nvPicPr>
          <p:cNvPr id="14" name="Content Placeholder 13" descr="A picture containing transport, wheel, silver, gear&#10;&#10;Description automatically generated">
            <a:extLst>
              <a:ext uri="{FF2B5EF4-FFF2-40B4-BE49-F238E27FC236}">
                <a16:creationId xmlns:a16="http://schemas.microsoft.com/office/drawing/2014/main" id="{7D4E10C3-01D8-F2BC-7D5D-9F0093FBA064}"/>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6324602" y="412033"/>
            <a:ext cx="2400525" cy="2400525"/>
          </a:xfrm>
        </p:spPr>
      </p:pic>
      <p:pic>
        <p:nvPicPr>
          <p:cNvPr id="10" name="Picture 9">
            <a:extLst>
              <a:ext uri="{FF2B5EF4-FFF2-40B4-BE49-F238E27FC236}">
                <a16:creationId xmlns:a16="http://schemas.microsoft.com/office/drawing/2014/main" id="{73FC55AC-DEFB-A876-FE40-4BA4F3E905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06361" y="2545977"/>
            <a:ext cx="3095901" cy="2297860"/>
          </a:xfrm>
          <a:prstGeom prst="rect">
            <a:avLst/>
          </a:prstGeom>
        </p:spPr>
      </p:pic>
      <p:pic>
        <p:nvPicPr>
          <p:cNvPr id="11" name="Picture 10">
            <a:extLst>
              <a:ext uri="{FF2B5EF4-FFF2-40B4-BE49-F238E27FC236}">
                <a16:creationId xmlns:a16="http://schemas.microsoft.com/office/drawing/2014/main" id="{79025BED-FE95-62F1-79B2-34E287266D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6431" y="4503548"/>
            <a:ext cx="2025382" cy="2205815"/>
          </a:xfrm>
          <a:prstGeom prst="rect">
            <a:avLst/>
          </a:prstGeom>
        </p:spPr>
      </p:pic>
      <p:pic>
        <p:nvPicPr>
          <p:cNvPr id="12" name="Picture 11">
            <a:extLst>
              <a:ext uri="{FF2B5EF4-FFF2-40B4-BE49-F238E27FC236}">
                <a16:creationId xmlns:a16="http://schemas.microsoft.com/office/drawing/2014/main" id="{281FE2CF-4D35-E3B6-6C61-C0F532B0CA3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68364" y="412034"/>
            <a:ext cx="2842565" cy="2082544"/>
          </a:xfrm>
          <a:prstGeom prst="rect">
            <a:avLst/>
          </a:prstGeom>
        </p:spPr>
      </p:pic>
      <p:pic>
        <p:nvPicPr>
          <p:cNvPr id="13" name="Picture 12">
            <a:extLst>
              <a:ext uri="{FF2B5EF4-FFF2-40B4-BE49-F238E27FC236}">
                <a16:creationId xmlns:a16="http://schemas.microsoft.com/office/drawing/2014/main" id="{23CACB6D-631F-E672-F8B1-9286AD58C65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49743" y="2831249"/>
            <a:ext cx="2203198" cy="3594421"/>
          </a:xfrm>
          <a:prstGeom prst="rect">
            <a:avLst/>
          </a:prstGeom>
        </p:spPr>
      </p:pic>
      <p:pic>
        <p:nvPicPr>
          <p:cNvPr id="16" name="Picture 15" descr="A picture containing cup, indoor, gear&#10;&#10;Description automatically generated">
            <a:extLst>
              <a:ext uri="{FF2B5EF4-FFF2-40B4-BE49-F238E27FC236}">
                <a16:creationId xmlns:a16="http://schemas.microsoft.com/office/drawing/2014/main" id="{CF456A5E-7FA8-8F69-811C-195F022C3D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82118" y="2383301"/>
            <a:ext cx="1679414" cy="1679414"/>
          </a:xfrm>
          <a:prstGeom prst="rect">
            <a:avLst/>
          </a:prstGeom>
        </p:spPr>
      </p:pic>
      <p:pic>
        <p:nvPicPr>
          <p:cNvPr id="18" name="Picture 17" descr="A close-up of some stone&#10;&#10;Description automatically generated with low confidence">
            <a:extLst>
              <a:ext uri="{FF2B5EF4-FFF2-40B4-BE49-F238E27FC236}">
                <a16:creationId xmlns:a16="http://schemas.microsoft.com/office/drawing/2014/main" id="{9E6AD083-630E-9D24-5C3F-BDB274F0FCB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85392" y="3717986"/>
            <a:ext cx="1987701" cy="2650475"/>
          </a:xfrm>
          <a:prstGeom prst="rect">
            <a:avLst/>
          </a:prstGeom>
        </p:spPr>
      </p:pic>
    </p:spTree>
    <p:extLst>
      <p:ext uri="{BB962C8B-B14F-4D97-AF65-F5344CB8AC3E}">
        <p14:creationId xmlns:p14="http://schemas.microsoft.com/office/powerpoint/2010/main" val="413267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DE866B-EAED-624A-AC86-17BECAEBB7AE}"/>
              </a:ext>
            </a:extLst>
          </p:cNvPr>
          <p:cNvSpPr>
            <a:spLocks noGrp="1"/>
          </p:cNvSpPr>
          <p:nvPr>
            <p:ph type="title"/>
          </p:nvPr>
        </p:nvSpPr>
        <p:spPr/>
        <p:txBody>
          <a:bodyPr/>
          <a:lstStyle/>
          <a:p>
            <a:pPr algn="l"/>
            <a:r>
              <a:rPr lang="en-US" dirty="0"/>
              <a:t>Circular Holes</a:t>
            </a:r>
          </a:p>
        </p:txBody>
      </p:sp>
      <p:sp>
        <p:nvSpPr>
          <p:cNvPr id="3" name="Slide Number Placeholder 2">
            <a:extLst>
              <a:ext uri="{FF2B5EF4-FFF2-40B4-BE49-F238E27FC236}">
                <a16:creationId xmlns:a16="http://schemas.microsoft.com/office/drawing/2014/main" id="{F25A61E7-DE7A-B222-BCDB-3DE693423402}"/>
              </a:ext>
            </a:extLst>
          </p:cNvPr>
          <p:cNvSpPr>
            <a:spLocks noGrp="1"/>
          </p:cNvSpPr>
          <p:nvPr>
            <p:ph type="sldNum" sz="quarter" idx="10"/>
          </p:nvPr>
        </p:nvSpPr>
        <p:spPr/>
        <p:txBody>
          <a:bodyPr/>
          <a:lstStyle/>
          <a:p>
            <a:fld id="{43FA179E-7522-C04D-B148-6CA5DFA5CB78}" type="slidenum">
              <a:rPr lang="en-US" smtClean="0"/>
              <a:pPr/>
              <a:t>26</a:t>
            </a:fld>
            <a:endParaRPr lang="en-US" dirty="0"/>
          </a:p>
        </p:txBody>
      </p:sp>
      <p:grpSp>
        <p:nvGrpSpPr>
          <p:cNvPr id="7" name="Group 6">
            <a:extLst>
              <a:ext uri="{FF2B5EF4-FFF2-40B4-BE49-F238E27FC236}">
                <a16:creationId xmlns:a16="http://schemas.microsoft.com/office/drawing/2014/main" id="{B8C5530A-572A-394C-88F2-F7DF9B259948}"/>
              </a:ext>
            </a:extLst>
          </p:cNvPr>
          <p:cNvGrpSpPr/>
          <p:nvPr/>
        </p:nvGrpSpPr>
        <p:grpSpPr>
          <a:xfrm>
            <a:off x="558047" y="2740822"/>
            <a:ext cx="2711393" cy="2025713"/>
            <a:chOff x="990600" y="2667000"/>
            <a:chExt cx="2433638" cy="1818199"/>
          </a:xfrm>
        </p:grpSpPr>
        <p:pic>
          <p:nvPicPr>
            <p:cNvPr id="24" name="Picture 23">
              <a:extLst>
                <a:ext uri="{FF2B5EF4-FFF2-40B4-BE49-F238E27FC236}">
                  <a16:creationId xmlns:a16="http://schemas.microsoft.com/office/drawing/2014/main" id="{606F2A2E-BFAF-4A48-B690-3EBE666BD80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7900" b="94220" l="6555" r="94665">
                          <a14:foregroundMark x1="65701" y1="8285" x2="65701" y2="8285"/>
                          <a14:foregroundMark x1="58232" y1="88054" x2="58232" y2="88054"/>
                          <a14:foregroundMark x1="94817" y1="78998" x2="94817" y2="78998"/>
                          <a14:foregroundMark x1="6555" y1="77649" x2="6555" y2="77649"/>
                          <a14:foregroundMark x1="43750" y1="89017" x2="43750" y2="89017"/>
                          <a14:foregroundMark x1="52439" y1="94220" x2="52439" y2="94220"/>
                        </a14:backgroundRemoval>
                      </a14:imgEffect>
                    </a14:imgLayer>
                  </a14:imgProps>
                </a:ext>
                <a:ext uri="{28A0092B-C50C-407E-A947-70E740481C1C}">
                  <a14:useLocalDpi xmlns:a14="http://schemas.microsoft.com/office/drawing/2010/main"/>
                </a:ext>
              </a:extLst>
            </a:blip>
            <a:stretch>
              <a:fillRect/>
            </a:stretch>
          </p:blipFill>
          <p:spPr>
            <a:xfrm>
              <a:off x="990600" y="2667000"/>
              <a:ext cx="2433638" cy="1818199"/>
            </a:xfrm>
            <a:prstGeom prst="rect">
              <a:avLst/>
            </a:prstGeom>
          </p:spPr>
        </p:pic>
        <p:cxnSp>
          <p:nvCxnSpPr>
            <p:cNvPr id="25" name="Straight Arrow Connector 24">
              <a:extLst>
                <a:ext uri="{FF2B5EF4-FFF2-40B4-BE49-F238E27FC236}">
                  <a16:creationId xmlns:a16="http://schemas.microsoft.com/office/drawing/2014/main" id="{537FF805-378B-4D4F-91EC-1D620D383D93}"/>
                </a:ext>
              </a:extLst>
            </p:cNvPr>
            <p:cNvCxnSpPr>
              <a:cxnSpLocks/>
            </p:cNvCxnSpPr>
            <p:nvPr/>
          </p:nvCxnSpPr>
          <p:spPr>
            <a:xfrm>
              <a:off x="1379595" y="3484475"/>
              <a:ext cx="809180" cy="133257"/>
            </a:xfrm>
            <a:prstGeom prst="straightConnector1">
              <a:avLst/>
            </a:prstGeom>
            <a:ln w="19050">
              <a:solidFill>
                <a:schemeClr val="accent5"/>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Content Placeholder 7">
            <a:extLst>
              <a:ext uri="{FF2B5EF4-FFF2-40B4-BE49-F238E27FC236}">
                <a16:creationId xmlns:a16="http://schemas.microsoft.com/office/drawing/2014/main" id="{9FBBDEB8-EB96-DC43-B98F-18241B0C8E4D}"/>
              </a:ext>
            </a:extLst>
          </p:cNvPr>
          <p:cNvSpPr txBox="1">
            <a:spLocks/>
          </p:cNvSpPr>
          <p:nvPr/>
        </p:nvSpPr>
        <p:spPr>
          <a:xfrm>
            <a:off x="731560" y="5029807"/>
            <a:ext cx="2433637" cy="773406"/>
          </a:xfrm>
          <a:prstGeom prst="rect">
            <a:avLst/>
          </a:prstGeom>
        </p:spPr>
        <p:txBody>
          <a:bodyPr vert="horz" lIns="91440" tIns="45720" rIns="91440" bIns="45720" rtlCol="0" anchor="ctr" anchorCtr="0">
            <a:normAutofit fontScale="92500"/>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800" b="0" i="0" kern="1200">
                <a:solidFill>
                  <a:schemeClr val="tx1"/>
                </a:solidFill>
                <a:latin typeface="Gibson Light" pitchFamily="2" charset="77"/>
                <a:ea typeface="+mn-ea"/>
                <a:cs typeface="+mn-cs"/>
              </a:defRPr>
            </a:lvl1pPr>
            <a:lvl2pPr marL="457200" indent="0" algn="l" defTabSz="914400" rtl="0" eaLnBrk="1" latinLnBrk="0" hangingPunct="1">
              <a:lnSpc>
                <a:spcPct val="90000"/>
              </a:lnSpc>
              <a:spcBef>
                <a:spcPts val="500"/>
              </a:spcBef>
              <a:spcAft>
                <a:spcPts val="500"/>
              </a:spcAft>
              <a:buFont typeface="Arial" panose="020B0604020202020204" pitchFamily="34" charset="0"/>
              <a:buNone/>
              <a:defRPr sz="2400" b="0" i="0" kern="1200">
                <a:solidFill>
                  <a:schemeClr val="tx1"/>
                </a:solidFill>
                <a:latin typeface="Gibson Light" pitchFamily="2" charset="77"/>
                <a:ea typeface="+mn-ea"/>
                <a:cs typeface="+mn-cs"/>
              </a:defRPr>
            </a:lvl2pPr>
            <a:lvl3pPr marL="914400" indent="0" algn="l" defTabSz="914400" rtl="0" eaLnBrk="1" latinLnBrk="0" hangingPunct="1">
              <a:lnSpc>
                <a:spcPct val="90000"/>
              </a:lnSpc>
              <a:spcBef>
                <a:spcPts val="500"/>
              </a:spcBef>
              <a:spcAft>
                <a:spcPts val="500"/>
              </a:spcAft>
              <a:buFont typeface="Arial" panose="020B0604020202020204" pitchFamily="34" charset="0"/>
              <a:buNone/>
              <a:defRPr sz="2000" b="0" i="0" kern="1200">
                <a:solidFill>
                  <a:schemeClr val="tx1"/>
                </a:solidFill>
                <a:latin typeface="Gibson Light" pitchFamily="2" charset="77"/>
                <a:ea typeface="+mn-ea"/>
                <a:cs typeface="+mn-cs"/>
              </a:defRPr>
            </a:lvl3pPr>
            <a:lvl4pPr marL="1371600" indent="0" algn="l" defTabSz="914400" rtl="0" eaLnBrk="1" latinLnBrk="0" hangingPunct="1">
              <a:lnSpc>
                <a:spcPct val="90000"/>
              </a:lnSpc>
              <a:spcBef>
                <a:spcPts val="500"/>
              </a:spcBef>
              <a:spcAft>
                <a:spcPts val="500"/>
              </a:spcAft>
              <a:buFont typeface="Arial" panose="020B0604020202020204" pitchFamily="34" charset="0"/>
              <a:buNone/>
              <a:defRPr sz="1800" b="0" i="0" kern="1200">
                <a:solidFill>
                  <a:schemeClr val="tx1"/>
                </a:solidFill>
                <a:latin typeface="Gibson Light" pitchFamily="2" charset="77"/>
                <a:ea typeface="+mn-ea"/>
                <a:cs typeface="+mn-cs"/>
              </a:defRPr>
            </a:lvl4pPr>
            <a:lvl5pPr marL="1828800" indent="0" algn="l" defTabSz="914400" rtl="0" eaLnBrk="1" latinLnBrk="0" hangingPunct="1">
              <a:lnSpc>
                <a:spcPct val="90000"/>
              </a:lnSpc>
              <a:spcBef>
                <a:spcPts val="500"/>
              </a:spcBef>
              <a:spcAft>
                <a:spcPts val="500"/>
              </a:spcAft>
              <a:buFont typeface="Arial" panose="020B0604020202020204" pitchFamily="34" charset="0"/>
              <a:buNone/>
              <a:defRPr sz="1800" b="0" i="0" kern="1200">
                <a:solidFill>
                  <a:schemeClr val="tx1"/>
                </a:solidFill>
                <a:latin typeface="Gibso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lnSpc>
                <a:spcPct val="110000"/>
              </a:lnSpc>
              <a:spcAft>
                <a:spcPts val="0"/>
              </a:spcAft>
              <a:buClrTx/>
              <a:buSzTx/>
              <a:tabLst/>
              <a:defRPr/>
            </a:pPr>
            <a:r>
              <a:rPr lang="en-US" sz="1800" dirty="0">
                <a:solidFill>
                  <a:srgbClr val="0E1A28"/>
                </a:solidFill>
              </a:rPr>
              <a:t>Maximum ID = 100 mm+</a:t>
            </a:r>
          </a:p>
          <a:p>
            <a:pPr marR="0" lvl="0" fontAlgn="auto">
              <a:lnSpc>
                <a:spcPct val="110000"/>
              </a:lnSpc>
              <a:spcAft>
                <a:spcPts val="0"/>
              </a:spcAft>
              <a:buClrTx/>
              <a:buSzTx/>
              <a:tabLst/>
              <a:defRPr/>
            </a:pPr>
            <a:r>
              <a:rPr lang="en-US" sz="1800" dirty="0">
                <a:solidFill>
                  <a:srgbClr val="0E1A28"/>
                </a:solidFill>
              </a:rPr>
              <a:t>Minimum ID = 500 µm</a:t>
            </a:r>
          </a:p>
        </p:txBody>
      </p:sp>
      <p:grpSp>
        <p:nvGrpSpPr>
          <p:cNvPr id="9" name="Group 8">
            <a:extLst>
              <a:ext uri="{FF2B5EF4-FFF2-40B4-BE49-F238E27FC236}">
                <a16:creationId xmlns:a16="http://schemas.microsoft.com/office/drawing/2014/main" id="{ED2FBCD1-59FD-DC45-A199-9A239EAB1C96}"/>
              </a:ext>
            </a:extLst>
          </p:cNvPr>
          <p:cNvGrpSpPr/>
          <p:nvPr/>
        </p:nvGrpSpPr>
        <p:grpSpPr>
          <a:xfrm>
            <a:off x="3920106" y="2705545"/>
            <a:ext cx="2413883" cy="2096266"/>
            <a:chOff x="4800600" y="2667000"/>
            <a:chExt cx="2272961" cy="1973887"/>
          </a:xfrm>
        </p:grpSpPr>
        <p:pic>
          <p:nvPicPr>
            <p:cNvPr id="27" name="Picture 26">
              <a:extLst>
                <a:ext uri="{FF2B5EF4-FFF2-40B4-BE49-F238E27FC236}">
                  <a16:creationId xmlns:a16="http://schemas.microsoft.com/office/drawing/2014/main" id="{7610745E-8001-D241-9495-3C92206E193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144" b="91098" l="4770" r="93750">
                          <a14:foregroundMark x1="83059" y1="30114" x2="83059" y2="30114"/>
                          <a14:foregroundMark x1="47368" y1="8333" x2="47368" y2="8333"/>
                          <a14:foregroundMark x1="91118" y1="32765" x2="91118" y2="32765"/>
                          <a14:foregroundMark x1="93750" y1="76515" x2="93750" y2="76515"/>
                          <a14:foregroundMark x1="33717" y1="70455" x2="33717" y2="70455"/>
                          <a14:foregroundMark x1="33224" y1="74432" x2="33224" y2="74432"/>
                          <a14:foregroundMark x1="31250" y1="81250" x2="31250" y2="81250"/>
                          <a14:foregroundMark x1="4934" y1="71591" x2="4934" y2="71591"/>
                          <a14:foregroundMark x1="47039" y1="91098" x2="47039" y2="91098"/>
                        </a14:backgroundRemoval>
                      </a14:imgEffect>
                    </a14:imgLayer>
                  </a14:imgProps>
                </a:ext>
                <a:ext uri="{28A0092B-C50C-407E-A947-70E740481C1C}">
                  <a14:useLocalDpi xmlns:a14="http://schemas.microsoft.com/office/drawing/2010/main"/>
                </a:ext>
              </a:extLst>
            </a:blip>
            <a:stretch>
              <a:fillRect/>
            </a:stretch>
          </p:blipFill>
          <p:spPr>
            <a:xfrm>
              <a:off x="4800600" y="2667000"/>
              <a:ext cx="2272961" cy="1973887"/>
            </a:xfrm>
            <a:prstGeom prst="rect">
              <a:avLst/>
            </a:prstGeom>
          </p:spPr>
        </p:pic>
        <p:cxnSp>
          <p:nvCxnSpPr>
            <p:cNvPr id="28" name="Straight Arrow Connector 27">
              <a:extLst>
                <a:ext uri="{FF2B5EF4-FFF2-40B4-BE49-F238E27FC236}">
                  <a16:creationId xmlns:a16="http://schemas.microsoft.com/office/drawing/2014/main" id="{8D813E1E-33A5-964A-AB28-645B85141721}"/>
                </a:ext>
              </a:extLst>
            </p:cNvPr>
            <p:cNvCxnSpPr>
              <a:cxnSpLocks/>
            </p:cNvCxnSpPr>
            <p:nvPr/>
          </p:nvCxnSpPr>
          <p:spPr>
            <a:xfrm>
              <a:off x="5272903" y="3314099"/>
              <a:ext cx="755755" cy="127695"/>
            </a:xfrm>
            <a:prstGeom prst="straightConnector1">
              <a:avLst/>
            </a:prstGeom>
            <a:ln w="19050">
              <a:solidFill>
                <a:schemeClr val="accent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9" name="Content Placeholder 7">
            <a:extLst>
              <a:ext uri="{FF2B5EF4-FFF2-40B4-BE49-F238E27FC236}">
                <a16:creationId xmlns:a16="http://schemas.microsoft.com/office/drawing/2014/main" id="{B958E32D-4096-8D4F-83A2-588168014B33}"/>
              </a:ext>
            </a:extLst>
          </p:cNvPr>
          <p:cNvSpPr txBox="1">
            <a:spLocks/>
          </p:cNvSpPr>
          <p:nvPr/>
        </p:nvSpPr>
        <p:spPr>
          <a:xfrm>
            <a:off x="3810000" y="4944899"/>
            <a:ext cx="2923216" cy="1666161"/>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800" b="0" i="0" kern="1200">
                <a:solidFill>
                  <a:schemeClr val="tx1"/>
                </a:solidFill>
                <a:latin typeface="Gibson Light" pitchFamily="2" charset="77"/>
                <a:ea typeface="+mn-ea"/>
                <a:cs typeface="+mn-cs"/>
              </a:defRPr>
            </a:lvl1pPr>
            <a:lvl2pPr marL="457200" indent="0" algn="l" defTabSz="914400" rtl="0" eaLnBrk="1" latinLnBrk="0" hangingPunct="1">
              <a:lnSpc>
                <a:spcPct val="90000"/>
              </a:lnSpc>
              <a:spcBef>
                <a:spcPts val="500"/>
              </a:spcBef>
              <a:spcAft>
                <a:spcPts val="500"/>
              </a:spcAft>
              <a:buFont typeface="Arial" panose="020B0604020202020204" pitchFamily="34" charset="0"/>
              <a:buNone/>
              <a:defRPr sz="2400" b="0" i="0" kern="1200">
                <a:solidFill>
                  <a:schemeClr val="tx1"/>
                </a:solidFill>
                <a:latin typeface="Gibson Light" pitchFamily="2" charset="77"/>
                <a:ea typeface="+mn-ea"/>
                <a:cs typeface="+mn-cs"/>
              </a:defRPr>
            </a:lvl2pPr>
            <a:lvl3pPr marL="914400" indent="0" algn="l" defTabSz="914400" rtl="0" eaLnBrk="1" latinLnBrk="0" hangingPunct="1">
              <a:lnSpc>
                <a:spcPct val="90000"/>
              </a:lnSpc>
              <a:spcBef>
                <a:spcPts val="500"/>
              </a:spcBef>
              <a:spcAft>
                <a:spcPts val="500"/>
              </a:spcAft>
              <a:buFont typeface="Arial" panose="020B0604020202020204" pitchFamily="34" charset="0"/>
              <a:buNone/>
              <a:defRPr sz="2000" b="0" i="0" kern="1200">
                <a:solidFill>
                  <a:schemeClr val="tx1"/>
                </a:solidFill>
                <a:latin typeface="Gibson Light" pitchFamily="2" charset="77"/>
                <a:ea typeface="+mn-ea"/>
                <a:cs typeface="+mn-cs"/>
              </a:defRPr>
            </a:lvl3pPr>
            <a:lvl4pPr marL="1371600" indent="0" algn="l" defTabSz="914400" rtl="0" eaLnBrk="1" latinLnBrk="0" hangingPunct="1">
              <a:lnSpc>
                <a:spcPct val="90000"/>
              </a:lnSpc>
              <a:spcBef>
                <a:spcPts val="500"/>
              </a:spcBef>
              <a:spcAft>
                <a:spcPts val="500"/>
              </a:spcAft>
              <a:buFont typeface="Arial" panose="020B0604020202020204" pitchFamily="34" charset="0"/>
              <a:buNone/>
              <a:defRPr sz="1800" b="0" i="0" kern="1200">
                <a:solidFill>
                  <a:schemeClr val="tx1"/>
                </a:solidFill>
                <a:latin typeface="Gibson Light" pitchFamily="2" charset="77"/>
                <a:ea typeface="+mn-ea"/>
                <a:cs typeface="+mn-cs"/>
              </a:defRPr>
            </a:lvl4pPr>
            <a:lvl5pPr marL="1828800" indent="0" algn="l" defTabSz="914400" rtl="0" eaLnBrk="1" latinLnBrk="0" hangingPunct="1">
              <a:lnSpc>
                <a:spcPct val="90000"/>
              </a:lnSpc>
              <a:spcBef>
                <a:spcPts val="500"/>
              </a:spcBef>
              <a:spcAft>
                <a:spcPts val="500"/>
              </a:spcAft>
              <a:buFont typeface="Arial" panose="020B0604020202020204" pitchFamily="34" charset="0"/>
              <a:buNone/>
              <a:defRPr sz="1800" b="0" i="0" kern="1200">
                <a:solidFill>
                  <a:schemeClr val="tx1"/>
                </a:solidFill>
                <a:latin typeface="Gibso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lnSpc>
                <a:spcPct val="110000"/>
              </a:lnSpc>
              <a:spcAft>
                <a:spcPts val="0"/>
              </a:spcAft>
              <a:buClrTx/>
              <a:buSzTx/>
              <a:tabLst/>
              <a:defRPr/>
            </a:pPr>
            <a:r>
              <a:rPr lang="en-US" sz="1800" dirty="0">
                <a:solidFill>
                  <a:srgbClr val="0E1A28"/>
                </a:solidFill>
              </a:rPr>
              <a:t>Maximum ID = 100 mm++</a:t>
            </a:r>
          </a:p>
          <a:p>
            <a:pPr marR="0" lvl="0" fontAlgn="auto">
              <a:lnSpc>
                <a:spcPct val="110000"/>
              </a:lnSpc>
              <a:spcAft>
                <a:spcPts val="0"/>
              </a:spcAft>
              <a:buClrTx/>
              <a:buSzTx/>
              <a:tabLst/>
              <a:defRPr/>
            </a:pPr>
            <a:r>
              <a:rPr lang="en-US" sz="1800" dirty="0">
                <a:solidFill>
                  <a:srgbClr val="0E1A28"/>
                </a:solidFill>
              </a:rPr>
              <a:t>Minimum ID = 500 µm</a:t>
            </a:r>
          </a:p>
          <a:p>
            <a:pPr marR="0" lvl="0" fontAlgn="auto">
              <a:lnSpc>
                <a:spcPct val="110000"/>
              </a:lnSpc>
              <a:spcAft>
                <a:spcPts val="0"/>
              </a:spcAft>
              <a:buClrTx/>
              <a:buSzTx/>
              <a:tabLst/>
              <a:defRPr/>
            </a:pPr>
            <a:r>
              <a:rPr lang="en-US" sz="1800" dirty="0">
                <a:solidFill>
                  <a:srgbClr val="0E1A28"/>
                </a:solidFill>
              </a:rPr>
              <a:t>Surface finish at closure improved when tilted</a:t>
            </a:r>
          </a:p>
        </p:txBody>
      </p:sp>
      <p:sp>
        <p:nvSpPr>
          <p:cNvPr id="18" name="Triangle 20">
            <a:extLst>
              <a:ext uri="{FF2B5EF4-FFF2-40B4-BE49-F238E27FC236}">
                <a16:creationId xmlns:a16="http://schemas.microsoft.com/office/drawing/2014/main" id="{364E048C-1BB9-4D46-9F33-C84881A0CE9F}"/>
              </a:ext>
            </a:extLst>
          </p:cNvPr>
          <p:cNvSpPr>
            <a:spLocks noChangeAspect="1"/>
          </p:cNvSpPr>
          <p:nvPr/>
        </p:nvSpPr>
        <p:spPr>
          <a:xfrm rot="5400000">
            <a:off x="579597" y="5166933"/>
            <a:ext cx="136063" cy="7605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FFFFFF"/>
              </a:solidFill>
              <a:effectLst/>
              <a:uLnTx/>
              <a:uFillTx/>
              <a:latin typeface="Gibson Light" panose="02000000000000000000" pitchFamily="2" charset="77"/>
              <a:ea typeface="+mn-ea"/>
              <a:cs typeface="+mn-cs"/>
            </a:endParaRPr>
          </a:p>
        </p:txBody>
      </p:sp>
      <p:sp>
        <p:nvSpPr>
          <p:cNvPr id="4" name="TextBox 3">
            <a:extLst>
              <a:ext uri="{FF2B5EF4-FFF2-40B4-BE49-F238E27FC236}">
                <a16:creationId xmlns:a16="http://schemas.microsoft.com/office/drawing/2014/main" id="{9F941E02-85A8-4900-A104-FD50E2119F93}"/>
              </a:ext>
            </a:extLst>
          </p:cNvPr>
          <p:cNvSpPr txBox="1"/>
          <p:nvPr/>
        </p:nvSpPr>
        <p:spPr>
          <a:xfrm>
            <a:off x="955795" y="2220763"/>
            <a:ext cx="1911421" cy="400110"/>
          </a:xfrm>
          <a:prstGeom prst="rect">
            <a:avLst/>
          </a:prstGeom>
          <a:noFill/>
        </p:spPr>
        <p:txBody>
          <a:bodyPr wrap="none" rtlCol="0" anchor="t" anchorCtr="0">
            <a:spAutoFit/>
          </a:bodyPr>
          <a:lstStyle/>
          <a:p>
            <a:pPr algn="ctr"/>
            <a:r>
              <a:rPr lang="en-US" sz="2000" dirty="0">
                <a:solidFill>
                  <a:srgbClr val="41B6E6"/>
                </a:solidFill>
                <a:latin typeface="Gibson" panose="02000000000000000000" pitchFamily="50" charset="0"/>
              </a:rPr>
              <a:t>Horizontal Tube</a:t>
            </a:r>
          </a:p>
        </p:txBody>
      </p:sp>
      <p:sp>
        <p:nvSpPr>
          <p:cNvPr id="20" name="TextBox 19">
            <a:extLst>
              <a:ext uri="{FF2B5EF4-FFF2-40B4-BE49-F238E27FC236}">
                <a16:creationId xmlns:a16="http://schemas.microsoft.com/office/drawing/2014/main" id="{73456742-1E9B-4B19-9132-5CE35D2AD0F9}"/>
              </a:ext>
            </a:extLst>
          </p:cNvPr>
          <p:cNvSpPr txBox="1"/>
          <p:nvPr/>
        </p:nvSpPr>
        <p:spPr>
          <a:xfrm>
            <a:off x="4441603" y="2220763"/>
            <a:ext cx="1370888" cy="400110"/>
          </a:xfrm>
          <a:prstGeom prst="rect">
            <a:avLst/>
          </a:prstGeom>
          <a:noFill/>
        </p:spPr>
        <p:txBody>
          <a:bodyPr wrap="none" rtlCol="0" anchor="t" anchorCtr="0">
            <a:spAutoFit/>
          </a:bodyPr>
          <a:lstStyle/>
          <a:p>
            <a:pPr algn="ctr"/>
            <a:r>
              <a:rPr lang="en-US" sz="2000" dirty="0">
                <a:solidFill>
                  <a:srgbClr val="41B6E6"/>
                </a:solidFill>
                <a:latin typeface="Gibson" panose="02000000000000000000" pitchFamily="50" charset="0"/>
              </a:rPr>
              <a:t>Tilted Tube</a:t>
            </a:r>
          </a:p>
        </p:txBody>
      </p:sp>
      <p:grpSp>
        <p:nvGrpSpPr>
          <p:cNvPr id="21" name="Group 20">
            <a:extLst>
              <a:ext uri="{FF2B5EF4-FFF2-40B4-BE49-F238E27FC236}">
                <a16:creationId xmlns:a16="http://schemas.microsoft.com/office/drawing/2014/main" id="{9F7EEF8D-A22D-41FA-A469-3B49B481485A}"/>
              </a:ext>
            </a:extLst>
          </p:cNvPr>
          <p:cNvGrpSpPr/>
          <p:nvPr/>
        </p:nvGrpSpPr>
        <p:grpSpPr>
          <a:xfrm>
            <a:off x="592682" y="2740822"/>
            <a:ext cx="2711393" cy="2025713"/>
            <a:chOff x="990600" y="2667000"/>
            <a:chExt cx="2433638" cy="1818199"/>
          </a:xfrm>
        </p:grpSpPr>
        <p:pic>
          <p:nvPicPr>
            <p:cNvPr id="22" name="Picture 21">
              <a:extLst>
                <a:ext uri="{FF2B5EF4-FFF2-40B4-BE49-F238E27FC236}">
                  <a16:creationId xmlns:a16="http://schemas.microsoft.com/office/drawing/2014/main" id="{61B4E8D3-3621-4145-B6B4-8DCD60106EC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7900" b="94220" l="6555" r="94665">
                          <a14:foregroundMark x1="65701" y1="8285" x2="65701" y2="8285"/>
                          <a14:foregroundMark x1="58232" y1="88054" x2="58232" y2="88054"/>
                          <a14:foregroundMark x1="94817" y1="78998" x2="94817" y2="78998"/>
                          <a14:foregroundMark x1="6555" y1="77649" x2="6555" y2="77649"/>
                          <a14:foregroundMark x1="43750" y1="89017" x2="43750" y2="89017"/>
                          <a14:foregroundMark x1="52439" y1="94220" x2="52439" y2="94220"/>
                        </a14:backgroundRemoval>
                      </a14:imgEffect>
                    </a14:imgLayer>
                  </a14:imgProps>
                </a:ext>
                <a:ext uri="{28A0092B-C50C-407E-A947-70E740481C1C}">
                  <a14:useLocalDpi xmlns:a14="http://schemas.microsoft.com/office/drawing/2010/main"/>
                </a:ext>
              </a:extLst>
            </a:blip>
            <a:stretch>
              <a:fillRect/>
            </a:stretch>
          </p:blipFill>
          <p:spPr>
            <a:xfrm>
              <a:off x="990600" y="2667000"/>
              <a:ext cx="2433638" cy="1818199"/>
            </a:xfrm>
            <a:prstGeom prst="rect">
              <a:avLst/>
            </a:prstGeom>
          </p:spPr>
        </p:pic>
        <p:cxnSp>
          <p:nvCxnSpPr>
            <p:cNvPr id="23" name="Straight Arrow Connector 22">
              <a:extLst>
                <a:ext uri="{FF2B5EF4-FFF2-40B4-BE49-F238E27FC236}">
                  <a16:creationId xmlns:a16="http://schemas.microsoft.com/office/drawing/2014/main" id="{9E4F8E9A-E978-4F0F-AAE9-94C14079412E}"/>
                </a:ext>
              </a:extLst>
            </p:cNvPr>
            <p:cNvCxnSpPr>
              <a:cxnSpLocks/>
            </p:cNvCxnSpPr>
            <p:nvPr/>
          </p:nvCxnSpPr>
          <p:spPr>
            <a:xfrm>
              <a:off x="1379595" y="3484475"/>
              <a:ext cx="809180" cy="133257"/>
            </a:xfrm>
            <a:prstGeom prst="straightConnector1">
              <a:avLst/>
            </a:prstGeom>
            <a:ln w="19050">
              <a:solidFill>
                <a:schemeClr val="accent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1" name="Triangle 20">
            <a:extLst>
              <a:ext uri="{FF2B5EF4-FFF2-40B4-BE49-F238E27FC236}">
                <a16:creationId xmlns:a16="http://schemas.microsoft.com/office/drawing/2014/main" id="{9E6240B7-2B40-4BF2-A639-A201DC4521EE}"/>
              </a:ext>
            </a:extLst>
          </p:cNvPr>
          <p:cNvSpPr>
            <a:spLocks noChangeAspect="1"/>
          </p:cNvSpPr>
          <p:nvPr/>
        </p:nvSpPr>
        <p:spPr>
          <a:xfrm rot="5400000">
            <a:off x="564520" y="5605359"/>
            <a:ext cx="136063" cy="7605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FFFFFF"/>
              </a:solidFill>
              <a:effectLst/>
              <a:uLnTx/>
              <a:uFillTx/>
              <a:latin typeface="Gibson Light" panose="02000000000000000000" pitchFamily="2" charset="77"/>
              <a:ea typeface="+mn-ea"/>
              <a:cs typeface="+mn-cs"/>
            </a:endParaRPr>
          </a:p>
        </p:txBody>
      </p:sp>
      <p:sp>
        <p:nvSpPr>
          <p:cNvPr id="32" name="Triangle 20">
            <a:extLst>
              <a:ext uri="{FF2B5EF4-FFF2-40B4-BE49-F238E27FC236}">
                <a16:creationId xmlns:a16="http://schemas.microsoft.com/office/drawing/2014/main" id="{34789136-127C-411C-8883-EEBAF0E0AA48}"/>
              </a:ext>
            </a:extLst>
          </p:cNvPr>
          <p:cNvSpPr>
            <a:spLocks noChangeAspect="1"/>
          </p:cNvSpPr>
          <p:nvPr/>
        </p:nvSpPr>
        <p:spPr>
          <a:xfrm rot="5400000">
            <a:off x="3693430" y="5166933"/>
            <a:ext cx="136063" cy="7605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FFFFFF"/>
              </a:solidFill>
              <a:effectLst/>
              <a:uLnTx/>
              <a:uFillTx/>
              <a:latin typeface="Gibson Light" panose="02000000000000000000" pitchFamily="2" charset="77"/>
              <a:ea typeface="+mn-ea"/>
              <a:cs typeface="+mn-cs"/>
            </a:endParaRPr>
          </a:p>
        </p:txBody>
      </p:sp>
      <p:sp>
        <p:nvSpPr>
          <p:cNvPr id="33" name="Triangle 20">
            <a:extLst>
              <a:ext uri="{FF2B5EF4-FFF2-40B4-BE49-F238E27FC236}">
                <a16:creationId xmlns:a16="http://schemas.microsoft.com/office/drawing/2014/main" id="{5216D852-57AE-4836-885B-DEA9F4F3DE00}"/>
              </a:ext>
            </a:extLst>
          </p:cNvPr>
          <p:cNvSpPr>
            <a:spLocks noChangeAspect="1"/>
          </p:cNvSpPr>
          <p:nvPr/>
        </p:nvSpPr>
        <p:spPr>
          <a:xfrm rot="5400000">
            <a:off x="3678353" y="5605359"/>
            <a:ext cx="136063" cy="7605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FFFFFF"/>
              </a:solidFill>
              <a:effectLst/>
              <a:uLnTx/>
              <a:uFillTx/>
              <a:latin typeface="Gibson Light" panose="02000000000000000000" pitchFamily="2" charset="77"/>
              <a:ea typeface="+mn-ea"/>
              <a:cs typeface="+mn-cs"/>
            </a:endParaRPr>
          </a:p>
        </p:txBody>
      </p:sp>
      <p:sp>
        <p:nvSpPr>
          <p:cNvPr id="34" name="Triangle 20">
            <a:extLst>
              <a:ext uri="{FF2B5EF4-FFF2-40B4-BE49-F238E27FC236}">
                <a16:creationId xmlns:a16="http://schemas.microsoft.com/office/drawing/2014/main" id="{1B1E8F60-DAF6-4EBF-8E9D-105A9F8F2D7B}"/>
              </a:ext>
            </a:extLst>
          </p:cNvPr>
          <p:cNvSpPr>
            <a:spLocks noChangeAspect="1"/>
          </p:cNvSpPr>
          <p:nvPr/>
        </p:nvSpPr>
        <p:spPr>
          <a:xfrm rot="5400000">
            <a:off x="3682920" y="6028783"/>
            <a:ext cx="136063" cy="7605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dirty="0">
              <a:ln>
                <a:noFill/>
              </a:ln>
              <a:solidFill>
                <a:srgbClr val="FFFFFF"/>
              </a:solidFill>
              <a:effectLst/>
              <a:uLnTx/>
              <a:uFillTx/>
              <a:latin typeface="Gibson Light" panose="02000000000000000000" pitchFamily="2" charset="77"/>
              <a:ea typeface="+mn-ea"/>
              <a:cs typeface="+mn-cs"/>
            </a:endParaRPr>
          </a:p>
        </p:txBody>
      </p:sp>
      <p:pic>
        <p:nvPicPr>
          <p:cNvPr id="30" name="Compressor Housing Internals_Trimmed">
            <a:hlinkClick r:id="" action="ppaction://media"/>
            <a:extLst>
              <a:ext uri="{FF2B5EF4-FFF2-40B4-BE49-F238E27FC236}">
                <a16:creationId xmlns:a16="http://schemas.microsoft.com/office/drawing/2014/main" id="{3F3342BD-6B78-4EE3-9E0D-E3DB11E01EC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15086" y="3810000"/>
            <a:ext cx="4925384" cy="2616610"/>
          </a:xfrm>
          <a:prstGeom prst="rect">
            <a:avLst/>
          </a:prstGeom>
        </p:spPr>
      </p:pic>
      <p:pic>
        <p:nvPicPr>
          <p:cNvPr id="2" name="Picture 1">
            <a:extLst>
              <a:ext uri="{FF2B5EF4-FFF2-40B4-BE49-F238E27FC236}">
                <a16:creationId xmlns:a16="http://schemas.microsoft.com/office/drawing/2014/main" id="{C956614A-B7E6-4B5C-ADF6-21F2F1A7D4F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86800" y="1017495"/>
            <a:ext cx="2413883" cy="2436656"/>
          </a:xfrm>
          <a:prstGeom prst="rect">
            <a:avLst/>
          </a:prstGeom>
        </p:spPr>
      </p:pic>
    </p:spTree>
    <p:extLst>
      <p:ext uri="{BB962C8B-B14F-4D97-AF65-F5344CB8AC3E}">
        <p14:creationId xmlns:p14="http://schemas.microsoft.com/office/powerpoint/2010/main" val="71517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B561F6-4005-9CA0-004E-8D948C600786}"/>
              </a:ext>
            </a:extLst>
          </p:cNvPr>
          <p:cNvSpPr>
            <a:spLocks noGrp="1"/>
          </p:cNvSpPr>
          <p:nvPr>
            <p:ph type="title"/>
          </p:nvPr>
        </p:nvSpPr>
        <p:spPr/>
        <p:txBody>
          <a:bodyPr>
            <a:normAutofit/>
          </a:bodyPr>
          <a:lstStyle/>
          <a:p>
            <a:r>
              <a:rPr lang="en-US" sz="4000" dirty="0"/>
              <a:t>Cooling Channel Results</a:t>
            </a:r>
            <a:endParaRPr lang="en-US" dirty="0"/>
          </a:p>
        </p:txBody>
      </p:sp>
      <p:sp>
        <p:nvSpPr>
          <p:cNvPr id="8" name="Content Placeholder 7">
            <a:extLst>
              <a:ext uri="{FF2B5EF4-FFF2-40B4-BE49-F238E27FC236}">
                <a16:creationId xmlns:a16="http://schemas.microsoft.com/office/drawing/2014/main" id="{356E2F44-87A6-8E3F-C58F-CC785114A30F}"/>
              </a:ext>
            </a:extLst>
          </p:cNvPr>
          <p:cNvSpPr>
            <a:spLocks noGrp="1"/>
          </p:cNvSpPr>
          <p:nvPr>
            <p:ph sz="quarter" idx="12"/>
          </p:nvPr>
        </p:nvSpPr>
        <p:spPr>
          <a:xfrm>
            <a:off x="533400" y="1981200"/>
            <a:ext cx="4114800" cy="403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E1A28"/>
                </a:solidFill>
                <a:effectLst/>
                <a:uLnTx/>
                <a:uFillTx/>
                <a:latin typeface="Gibson Light" panose="02000000000000000000" pitchFamily="50" charset="0"/>
                <a:ea typeface="+mn-ea"/>
                <a:cs typeface="+mn-cs"/>
              </a:rPr>
              <a:t>M300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E1A28"/>
              </a:solidFill>
              <a:effectLst/>
              <a:uLnTx/>
              <a:uFillTx/>
              <a:latin typeface="Gibson Light" panose="020000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E1A28"/>
                </a:solidFill>
                <a:effectLst/>
                <a:uLnTx/>
                <a:uFillTx/>
                <a:latin typeface="Gibson Light" panose="02000000000000000000" pitchFamily="50" charset="0"/>
                <a:ea typeface="+mn-ea"/>
                <a:cs typeface="+mn-cs"/>
              </a:rPr>
              <a:t>No significant erosion of the </a:t>
            </a:r>
            <a:r>
              <a:rPr kumimoji="0" lang="en-US" sz="2000" b="0" i="0" u="none" strike="noStrike" kern="1200" cap="none" spc="0" normalizeH="0" baseline="0" noProof="0" dirty="0" err="1">
                <a:ln>
                  <a:noFill/>
                </a:ln>
                <a:solidFill>
                  <a:srgbClr val="0E1A28"/>
                </a:solidFill>
                <a:effectLst/>
                <a:uLnTx/>
                <a:uFillTx/>
                <a:latin typeface="Gibson Light" panose="02000000000000000000" pitchFamily="50" charset="0"/>
                <a:ea typeface="+mn-ea"/>
                <a:cs typeface="+mn-cs"/>
              </a:rPr>
              <a:t>downskin</a:t>
            </a:r>
            <a:r>
              <a:rPr kumimoji="0" lang="en-US" sz="2000" b="0" i="0" u="none" strike="noStrike" kern="1200" cap="none" spc="0" normalizeH="0" baseline="0" noProof="0" dirty="0">
                <a:ln>
                  <a:noFill/>
                </a:ln>
                <a:solidFill>
                  <a:srgbClr val="0E1A28"/>
                </a:solidFill>
                <a:effectLst/>
                <a:uLnTx/>
                <a:uFillTx/>
                <a:latin typeface="Gibson Light" panose="02000000000000000000" pitchFamily="50" charset="0"/>
                <a:ea typeface="+mn-ea"/>
                <a:cs typeface="+mn-cs"/>
              </a:rPr>
              <a:t> at the top of these channels, even at 40mm + diameter profiles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E1A28"/>
              </a:solidFill>
              <a:latin typeface="Gibson Light" panose="020000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E1A28"/>
                </a:solidFill>
                <a:latin typeface="Gibson Light" panose="02000000000000000000" pitchFamily="50" charset="0"/>
              </a:rPr>
              <a:t>Critical for fatigue life of printed tools. Erosion of the </a:t>
            </a:r>
            <a:r>
              <a:rPr lang="en-US" sz="2000" dirty="0" err="1">
                <a:solidFill>
                  <a:srgbClr val="0E1A28"/>
                </a:solidFill>
                <a:latin typeface="Gibson Light" panose="02000000000000000000" pitchFamily="50" charset="0"/>
              </a:rPr>
              <a:t>downskin</a:t>
            </a:r>
            <a:r>
              <a:rPr lang="en-US" sz="2000" dirty="0">
                <a:solidFill>
                  <a:srgbClr val="0E1A28"/>
                </a:solidFill>
                <a:latin typeface="Gibson Light" panose="02000000000000000000" pitchFamily="50" charset="0"/>
              </a:rPr>
              <a:t> will contribute to crack initiation sites</a:t>
            </a:r>
            <a:r>
              <a:rPr kumimoji="0" lang="en-US" sz="2000" b="0" i="0" u="none" strike="noStrike" kern="1200" cap="none" spc="0" normalizeH="0" baseline="0" noProof="0" dirty="0">
                <a:ln>
                  <a:noFill/>
                </a:ln>
                <a:solidFill>
                  <a:srgbClr val="0E1A28"/>
                </a:solidFill>
                <a:effectLst/>
                <a:uLnTx/>
                <a:uFillTx/>
                <a:latin typeface="Gibson Light" panose="02000000000000000000" pitchFamily="50" charset="0"/>
                <a:ea typeface="+mn-ea"/>
                <a:cs typeface="+mn-cs"/>
              </a:rPr>
              <a:t> </a:t>
            </a:r>
          </a:p>
          <a:p>
            <a:endParaRPr lang="en-US" sz="2800" dirty="0">
              <a:solidFill>
                <a:schemeClr val="tx1"/>
              </a:solidFill>
            </a:endParaRPr>
          </a:p>
          <a:p>
            <a:endParaRPr lang="en-US" dirty="0"/>
          </a:p>
        </p:txBody>
      </p:sp>
      <p:pic>
        <p:nvPicPr>
          <p:cNvPr id="7" name="Picture 6" descr="A picture containing indoor&#10;&#10;Description automatically generated">
            <a:extLst>
              <a:ext uri="{FF2B5EF4-FFF2-40B4-BE49-F238E27FC236}">
                <a16:creationId xmlns:a16="http://schemas.microsoft.com/office/drawing/2014/main" id="{53FF13DF-1932-9EA4-8167-DF3911D8AB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400" y="1917009"/>
            <a:ext cx="7179735" cy="4038601"/>
          </a:xfrm>
          <a:prstGeom prst="rect">
            <a:avLst/>
          </a:prstGeom>
        </p:spPr>
      </p:pic>
      <p:sp>
        <p:nvSpPr>
          <p:cNvPr id="3" name="Content Placeholder 9">
            <a:extLst>
              <a:ext uri="{FF2B5EF4-FFF2-40B4-BE49-F238E27FC236}">
                <a16:creationId xmlns:a16="http://schemas.microsoft.com/office/drawing/2014/main" id="{E5A90D1A-D157-A081-A838-014E0F284129}"/>
              </a:ext>
            </a:extLst>
          </p:cNvPr>
          <p:cNvSpPr txBox="1">
            <a:spLocks/>
          </p:cNvSpPr>
          <p:nvPr/>
        </p:nvSpPr>
        <p:spPr>
          <a:xfrm>
            <a:off x="533400" y="1981200"/>
            <a:ext cx="4495800" cy="4038600"/>
          </a:xfrm>
          <a:prstGeom prst="rect">
            <a:avLst/>
          </a:prstGeom>
        </p:spPr>
        <p:txBody>
          <a:bodyPr>
            <a:normAutofit/>
          </a:bodyPr>
          <a:lstStyle>
            <a:lvl1pPr marL="0" indent="0" algn="l" defTabSz="914400" rtl="0" eaLnBrk="1" latinLnBrk="0" hangingPunct="1">
              <a:lnSpc>
                <a:spcPct val="100000"/>
              </a:lnSpc>
              <a:spcBef>
                <a:spcPts val="1000"/>
              </a:spcBef>
              <a:spcAft>
                <a:spcPts val="500"/>
              </a:spcAft>
              <a:buFont typeface="Arial" panose="020B0604020202020204" pitchFamily="34" charset="0"/>
              <a:buNone/>
              <a:defRPr sz="2000" b="0" i="0" kern="1200">
                <a:solidFill>
                  <a:schemeClr val="bg1"/>
                </a:solidFill>
                <a:latin typeface="Gibson Light" pitchFamily="2" charset="77"/>
                <a:ea typeface="+mn-ea"/>
                <a:cs typeface="+mn-cs"/>
              </a:defRPr>
            </a:lvl1pPr>
            <a:lvl2pPr marL="800100" indent="-34290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2pPr>
            <a:lvl3pPr marL="1257300" indent="-34290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3pPr>
            <a:lvl4pPr marL="1657350" indent="-28575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4pPr>
            <a:lvl5pPr marL="2114550" indent="-285750" algn="l" defTabSz="914400" rtl="0" eaLnBrk="1" latinLnBrk="0" hangingPunct="1">
              <a:lnSpc>
                <a:spcPct val="100000"/>
              </a:lnSpc>
              <a:spcBef>
                <a:spcPts val="500"/>
              </a:spcBef>
              <a:spcAft>
                <a:spcPts val="500"/>
              </a:spcAft>
              <a:buClr>
                <a:srgbClr val="41B6E6"/>
              </a:buClr>
              <a:buFont typeface="Arial" panose="020B0604020202020204" pitchFamily="34" charset="0"/>
              <a:buChar char="•"/>
              <a:defRPr sz="2000" b="0" i="0" kern="1200">
                <a:solidFill>
                  <a:schemeClr val="bg1"/>
                </a:solidFill>
                <a:latin typeface="Gibson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tx1"/>
              </a:solidFill>
            </a:endParaRPr>
          </a:p>
        </p:txBody>
      </p:sp>
      <p:sp>
        <p:nvSpPr>
          <p:cNvPr id="4" name="Title 1">
            <a:extLst>
              <a:ext uri="{FF2B5EF4-FFF2-40B4-BE49-F238E27FC236}">
                <a16:creationId xmlns:a16="http://schemas.microsoft.com/office/drawing/2014/main" id="{E83BB55D-59BB-F74A-B788-2504A10354F2}"/>
              </a:ext>
            </a:extLst>
          </p:cNvPr>
          <p:cNvSpPr txBox="1">
            <a:spLocks/>
          </p:cNvSpPr>
          <p:nvPr/>
        </p:nvSpPr>
        <p:spPr>
          <a:xfrm>
            <a:off x="457200" y="1005840"/>
            <a:ext cx="11125200" cy="6858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0" i="0" kern="1200">
                <a:solidFill>
                  <a:schemeClr val="tx1"/>
                </a:solidFill>
                <a:latin typeface="Gibson" pitchFamily="2" charset="77"/>
                <a:ea typeface="+mj-ea"/>
                <a:cs typeface="+mj-cs"/>
              </a:defRPr>
            </a:lvl1pPr>
          </a:lstStyle>
          <a:p>
            <a:endParaRPr lang="en-US" sz="3000" baseline="30000" dirty="0">
              <a:cs typeface="Arial" panose="020B0604020202020204" pitchFamily="34" charset="0"/>
            </a:endParaRPr>
          </a:p>
        </p:txBody>
      </p:sp>
      <p:cxnSp>
        <p:nvCxnSpPr>
          <p:cNvPr id="6" name="Straight Arrow Connector 5">
            <a:extLst>
              <a:ext uri="{FF2B5EF4-FFF2-40B4-BE49-F238E27FC236}">
                <a16:creationId xmlns:a16="http://schemas.microsoft.com/office/drawing/2014/main" id="{AED9A2DB-CE04-7818-1A41-D39275A32EE8}"/>
              </a:ext>
            </a:extLst>
          </p:cNvPr>
          <p:cNvCxnSpPr>
            <a:cxnSpLocks/>
          </p:cNvCxnSpPr>
          <p:nvPr/>
        </p:nvCxnSpPr>
        <p:spPr>
          <a:xfrm>
            <a:off x="2209800" y="2209800"/>
            <a:ext cx="3429000" cy="38100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965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
            <a:extLst>
              <a:ext uri="{FF2B5EF4-FFF2-40B4-BE49-F238E27FC236}">
                <a16:creationId xmlns:a16="http://schemas.microsoft.com/office/drawing/2014/main" id="{74966B44-042C-9C4B-8EC3-3628540EE887}"/>
              </a:ext>
            </a:extLst>
          </p:cNvPr>
          <p:cNvSpPr>
            <a:spLocks noGrp="1"/>
          </p:cNvSpPr>
          <p:nvPr>
            <p:ph type="title"/>
          </p:nvPr>
        </p:nvSpPr>
        <p:spPr>
          <a:noFill/>
        </p:spPr>
        <p:txBody>
          <a:bodyPr>
            <a:noAutofit/>
          </a:bodyPr>
          <a:lstStyle/>
          <a:p>
            <a:r>
              <a:rPr lang="en-US" dirty="0"/>
              <a:t>Low-Angle Surface Finish</a:t>
            </a:r>
          </a:p>
        </p:txBody>
      </p:sp>
      <p:sp>
        <p:nvSpPr>
          <p:cNvPr id="2" name="Slide Number Placeholder 1">
            <a:extLst>
              <a:ext uri="{FF2B5EF4-FFF2-40B4-BE49-F238E27FC236}">
                <a16:creationId xmlns:a16="http://schemas.microsoft.com/office/drawing/2014/main" id="{87DE0612-B0CB-5D13-C803-12CDE8EFC7B0}"/>
              </a:ext>
            </a:extLst>
          </p:cNvPr>
          <p:cNvSpPr>
            <a:spLocks noGrp="1"/>
          </p:cNvSpPr>
          <p:nvPr>
            <p:ph type="sldNum" sz="quarter" idx="10"/>
          </p:nvPr>
        </p:nvSpPr>
        <p:spPr/>
        <p:txBody>
          <a:bodyPr/>
          <a:lstStyle/>
          <a:p>
            <a:fld id="{43FA179E-7522-C04D-B148-6CA5DFA5CB78}" type="slidenum">
              <a:rPr lang="en-US" smtClean="0"/>
              <a:pPr/>
              <a:t>28</a:t>
            </a:fld>
            <a:endParaRPr lang="en-US" dirty="0"/>
          </a:p>
        </p:txBody>
      </p:sp>
      <p:graphicFrame>
        <p:nvGraphicFramePr>
          <p:cNvPr id="22" name="Table 23">
            <a:extLst>
              <a:ext uri="{FF2B5EF4-FFF2-40B4-BE49-F238E27FC236}">
                <a16:creationId xmlns:a16="http://schemas.microsoft.com/office/drawing/2014/main" id="{041C28A8-AE5C-6A03-C1DE-541FBE0F9E66}"/>
              </a:ext>
            </a:extLst>
          </p:cNvPr>
          <p:cNvGraphicFramePr>
            <a:graphicFrameLocks noGrp="1"/>
          </p:cNvGraphicFramePr>
          <p:nvPr/>
        </p:nvGraphicFramePr>
        <p:xfrm>
          <a:off x="5410200" y="1905000"/>
          <a:ext cx="864261" cy="3810000"/>
        </p:xfrm>
        <a:graphic>
          <a:graphicData uri="http://schemas.openxmlformats.org/drawingml/2006/table">
            <a:tbl>
              <a:tblPr firstRow="1" bandRow="1">
                <a:tableStyleId>{2D5ABB26-0587-4C30-8999-92F81FD0307C}</a:tableStyleId>
              </a:tblPr>
              <a:tblGrid>
                <a:gridCol w="864261">
                  <a:extLst>
                    <a:ext uri="{9D8B030D-6E8A-4147-A177-3AD203B41FA5}">
                      <a16:colId xmlns:a16="http://schemas.microsoft.com/office/drawing/2014/main" val="1084897798"/>
                    </a:ext>
                  </a:extLst>
                </a:gridCol>
              </a:tblGrid>
              <a:tr h="762000">
                <a:tc>
                  <a:txBody>
                    <a:bodyPr/>
                    <a:lstStyle/>
                    <a:p>
                      <a:pPr algn="l"/>
                      <a:r>
                        <a:rPr lang="en-US" sz="1100" b="0" dirty="0">
                          <a:solidFill>
                            <a:schemeClr val="tx2"/>
                          </a:solidFill>
                        </a:rPr>
                        <a:t>800</a:t>
                      </a:r>
                      <a:endParaRPr lang="en-US" sz="1100" b="0" i="0" dirty="0">
                        <a:solidFill>
                          <a:schemeClr val="tx2"/>
                        </a:solidFill>
                        <a:latin typeface="Gibson Light" panose="02000000000000000000" pitchFamily="2" charset="77"/>
                      </a:endParaRPr>
                    </a:p>
                  </a:txBody>
                  <a:tcPr anchor="b"/>
                </a:tc>
                <a:extLst>
                  <a:ext uri="{0D108BD9-81ED-4DB2-BD59-A6C34878D82A}">
                    <a16:rowId xmlns:a16="http://schemas.microsoft.com/office/drawing/2014/main" val="3469746150"/>
                  </a:ext>
                </a:extLst>
              </a:tr>
              <a:tr h="762000">
                <a:tc>
                  <a:txBody>
                    <a:bodyPr/>
                    <a:lstStyle/>
                    <a:p>
                      <a:pPr algn="l"/>
                      <a:r>
                        <a:rPr lang="en-US" sz="1100" b="0" dirty="0">
                          <a:solidFill>
                            <a:schemeClr val="tx2"/>
                          </a:solidFill>
                        </a:rPr>
                        <a:t>600</a:t>
                      </a:r>
                      <a:endParaRPr lang="en-US" sz="1100" b="0" i="0" dirty="0">
                        <a:solidFill>
                          <a:schemeClr val="tx2"/>
                        </a:solidFill>
                        <a:latin typeface="Gibson Light" panose="02000000000000000000" pitchFamily="2" charset="77"/>
                      </a:endParaRPr>
                    </a:p>
                  </a:txBody>
                  <a:tcPr anchor="b"/>
                </a:tc>
                <a:extLst>
                  <a:ext uri="{0D108BD9-81ED-4DB2-BD59-A6C34878D82A}">
                    <a16:rowId xmlns:a16="http://schemas.microsoft.com/office/drawing/2014/main" val="1960459714"/>
                  </a:ext>
                </a:extLst>
              </a:tr>
              <a:tr h="762000">
                <a:tc>
                  <a:txBody>
                    <a:bodyPr/>
                    <a:lstStyle/>
                    <a:p>
                      <a:pPr algn="l"/>
                      <a:r>
                        <a:rPr lang="en-US" sz="1100" b="0" dirty="0">
                          <a:solidFill>
                            <a:schemeClr val="tx2"/>
                          </a:solidFill>
                        </a:rPr>
                        <a:t>400</a:t>
                      </a:r>
                      <a:endParaRPr lang="en-US" sz="1100" b="0" i="0" dirty="0">
                        <a:solidFill>
                          <a:schemeClr val="tx2"/>
                        </a:solidFill>
                        <a:latin typeface="Gibson Light" panose="02000000000000000000" pitchFamily="2" charset="77"/>
                      </a:endParaRPr>
                    </a:p>
                  </a:txBody>
                  <a:tcPr anchor="b"/>
                </a:tc>
                <a:extLst>
                  <a:ext uri="{0D108BD9-81ED-4DB2-BD59-A6C34878D82A}">
                    <a16:rowId xmlns:a16="http://schemas.microsoft.com/office/drawing/2014/main" val="3451630895"/>
                  </a:ext>
                </a:extLst>
              </a:tr>
              <a:tr h="762000">
                <a:tc>
                  <a:txBody>
                    <a:bodyPr/>
                    <a:lstStyle/>
                    <a:p>
                      <a:pPr algn="l"/>
                      <a:r>
                        <a:rPr lang="en-US" sz="1100" b="0" dirty="0">
                          <a:solidFill>
                            <a:schemeClr val="tx2"/>
                          </a:solidFill>
                        </a:rPr>
                        <a:t>200</a:t>
                      </a:r>
                      <a:endParaRPr lang="en-US" sz="1100" b="0" i="0" dirty="0">
                        <a:solidFill>
                          <a:schemeClr val="tx2"/>
                        </a:solidFill>
                        <a:latin typeface="Gibson Light" panose="02000000000000000000" pitchFamily="2" charset="77"/>
                      </a:endParaRPr>
                    </a:p>
                  </a:txBody>
                  <a:tcPr anchor="b"/>
                </a:tc>
                <a:extLst>
                  <a:ext uri="{0D108BD9-81ED-4DB2-BD59-A6C34878D82A}">
                    <a16:rowId xmlns:a16="http://schemas.microsoft.com/office/drawing/2014/main" val="810845929"/>
                  </a:ext>
                </a:extLst>
              </a:tr>
              <a:tr h="762000">
                <a:tc>
                  <a:txBody>
                    <a:bodyPr/>
                    <a:lstStyle/>
                    <a:p>
                      <a:pPr algn="l"/>
                      <a:r>
                        <a:rPr lang="en-US" sz="1100" b="0" dirty="0">
                          <a:solidFill>
                            <a:schemeClr val="tx2"/>
                          </a:solidFill>
                        </a:rPr>
                        <a:t>0</a:t>
                      </a:r>
                      <a:endParaRPr lang="en-US" sz="1100" b="0" i="0" dirty="0">
                        <a:solidFill>
                          <a:schemeClr val="tx2"/>
                        </a:solidFill>
                        <a:latin typeface="Gibson Light" panose="02000000000000000000" pitchFamily="2" charset="77"/>
                      </a:endParaRPr>
                    </a:p>
                  </a:txBody>
                  <a:tcPr anchor="b"/>
                </a:tc>
                <a:extLst>
                  <a:ext uri="{0D108BD9-81ED-4DB2-BD59-A6C34878D82A}">
                    <a16:rowId xmlns:a16="http://schemas.microsoft.com/office/drawing/2014/main" val="813540098"/>
                  </a:ext>
                </a:extLst>
              </a:tr>
            </a:tbl>
          </a:graphicData>
        </a:graphic>
      </p:graphicFrame>
      <p:sp>
        <p:nvSpPr>
          <p:cNvPr id="24" name="TextBox 23">
            <a:extLst>
              <a:ext uri="{FF2B5EF4-FFF2-40B4-BE49-F238E27FC236}">
                <a16:creationId xmlns:a16="http://schemas.microsoft.com/office/drawing/2014/main" id="{943CA5AE-4E66-7C25-B695-EB1253651BB3}"/>
              </a:ext>
            </a:extLst>
          </p:cNvPr>
          <p:cNvSpPr txBox="1"/>
          <p:nvPr/>
        </p:nvSpPr>
        <p:spPr>
          <a:xfrm rot="16200000">
            <a:off x="5328611" y="3967221"/>
            <a:ext cx="1412694" cy="276999"/>
          </a:xfrm>
          <a:prstGeom prst="rect">
            <a:avLst/>
          </a:prstGeom>
          <a:noFill/>
        </p:spPr>
        <p:txBody>
          <a:bodyPr wrap="none" rtlCol="0" anchor="t" anchorCtr="0">
            <a:spAutoFit/>
          </a:bodyPr>
          <a:lstStyle/>
          <a:p>
            <a:pPr algn="l"/>
            <a:r>
              <a:rPr lang="en-US" sz="1200" dirty="0">
                <a:solidFill>
                  <a:schemeClr val="tx2"/>
                </a:solidFill>
                <a:latin typeface="Gibson" panose="02000000000000000000" pitchFamily="2" charset="77"/>
              </a:rPr>
              <a:t>Roughness Sa (µin)</a:t>
            </a:r>
          </a:p>
        </p:txBody>
      </p:sp>
      <p:pic>
        <p:nvPicPr>
          <p:cNvPr id="6" name="Picture 5" descr="A picture containing text, close&#10;&#10;Description automatically generated">
            <a:extLst>
              <a:ext uri="{FF2B5EF4-FFF2-40B4-BE49-F238E27FC236}">
                <a16:creationId xmlns:a16="http://schemas.microsoft.com/office/drawing/2014/main" id="{C0713816-F1D3-8923-FD10-FAB7E6BC9D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85" t="1246" r="881" b="2130"/>
          <a:stretch/>
        </p:blipFill>
        <p:spPr>
          <a:xfrm>
            <a:off x="7588248" y="757918"/>
            <a:ext cx="4142429" cy="4074589"/>
          </a:xfrm>
          <a:prstGeom prst="ellipse">
            <a:avLst/>
          </a:prstGeom>
          <a:ln w="19050">
            <a:solidFill>
              <a:schemeClr val="accent1"/>
            </a:solidFill>
          </a:ln>
        </p:spPr>
      </p:pic>
      <p:pic>
        <p:nvPicPr>
          <p:cNvPr id="13" name="Picture 12">
            <a:extLst>
              <a:ext uri="{FF2B5EF4-FFF2-40B4-BE49-F238E27FC236}">
                <a16:creationId xmlns:a16="http://schemas.microsoft.com/office/drawing/2014/main" id="{AEB555FB-9721-AE54-5340-78B85DD809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4200" y="5058536"/>
            <a:ext cx="2550481" cy="1066800"/>
          </a:xfrm>
          <a:prstGeom prst="rect">
            <a:avLst/>
          </a:prstGeom>
        </p:spPr>
      </p:pic>
      <p:sp>
        <p:nvSpPr>
          <p:cNvPr id="17" name="Oval 16">
            <a:extLst>
              <a:ext uri="{FF2B5EF4-FFF2-40B4-BE49-F238E27FC236}">
                <a16:creationId xmlns:a16="http://schemas.microsoft.com/office/drawing/2014/main" id="{8D750762-006A-0642-B15D-C19DAD4B1481}"/>
              </a:ext>
            </a:extLst>
          </p:cNvPr>
          <p:cNvSpPr/>
          <p:nvPr/>
        </p:nvSpPr>
        <p:spPr>
          <a:xfrm>
            <a:off x="7252120" y="4736502"/>
            <a:ext cx="855434" cy="855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08F4512B-3239-C0BB-D32A-7F8898F25278}"/>
              </a:ext>
            </a:extLst>
          </p:cNvPr>
          <p:cNvCxnSpPr>
            <a:stCxn id="17" idx="2"/>
            <a:endCxn id="6" idx="2"/>
          </p:cNvCxnSpPr>
          <p:nvPr/>
        </p:nvCxnSpPr>
        <p:spPr>
          <a:xfrm flipV="1">
            <a:off x="7252120" y="2795213"/>
            <a:ext cx="336128" cy="2369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29EFD4D-6BFB-F907-9856-0EE6837255A3}"/>
              </a:ext>
            </a:extLst>
          </p:cNvPr>
          <p:cNvCxnSpPr>
            <a:stCxn id="17" idx="5"/>
            <a:endCxn id="6" idx="4"/>
          </p:cNvCxnSpPr>
          <p:nvPr/>
        </p:nvCxnSpPr>
        <p:spPr>
          <a:xfrm flipV="1">
            <a:off x="7982279" y="4832507"/>
            <a:ext cx="1677184" cy="634154"/>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8503E67D-6B26-292D-29C9-D8C8877A40B2}"/>
              </a:ext>
            </a:extLst>
          </p:cNvPr>
          <p:cNvSpPr txBox="1"/>
          <p:nvPr/>
        </p:nvSpPr>
        <p:spPr>
          <a:xfrm>
            <a:off x="8610601" y="1021448"/>
            <a:ext cx="3165640" cy="783193"/>
          </a:xfrm>
          <a:prstGeom prst="roundRect">
            <a:avLst/>
          </a:prstGeom>
          <a:solidFill>
            <a:schemeClr val="bg1"/>
          </a:solidFill>
        </p:spPr>
        <p:txBody>
          <a:bodyPr wrap="square" rtlCol="0" anchor="t" anchorCtr="0">
            <a:spAutoFit/>
          </a:bodyPr>
          <a:lstStyle/>
          <a:p>
            <a:pPr algn="l"/>
            <a:r>
              <a:rPr lang="en-US" sz="2000" dirty="0">
                <a:latin typeface="Gibson" panose="02000000000000000000" pitchFamily="2" charset="77"/>
              </a:rPr>
              <a:t>Micrograph Image</a:t>
            </a:r>
          </a:p>
          <a:p>
            <a:pPr algn="l"/>
            <a:r>
              <a:rPr lang="en-US" sz="2000" dirty="0">
                <a:latin typeface="Gibson Light" panose="02000000000000000000" pitchFamily="2" charset="77"/>
              </a:rPr>
              <a:t>15° </a:t>
            </a:r>
            <a:r>
              <a:rPr lang="en-US" sz="2000" dirty="0" err="1">
                <a:latin typeface="Gibson Light" panose="02000000000000000000" pitchFamily="2" charset="77"/>
              </a:rPr>
              <a:t>downskin</a:t>
            </a:r>
            <a:endParaRPr lang="en-US" sz="2000" dirty="0">
              <a:latin typeface="Gibson Light" panose="02000000000000000000" pitchFamily="2" charset="77"/>
            </a:endParaRPr>
          </a:p>
        </p:txBody>
      </p:sp>
      <p:sp>
        <p:nvSpPr>
          <p:cNvPr id="10" name="TextBox 9">
            <a:extLst>
              <a:ext uri="{FF2B5EF4-FFF2-40B4-BE49-F238E27FC236}">
                <a16:creationId xmlns:a16="http://schemas.microsoft.com/office/drawing/2014/main" id="{F1EB6802-F708-8FED-07D8-44D71ADAFE1D}"/>
              </a:ext>
            </a:extLst>
          </p:cNvPr>
          <p:cNvSpPr txBox="1"/>
          <p:nvPr/>
        </p:nvSpPr>
        <p:spPr>
          <a:xfrm>
            <a:off x="6559112" y="5788695"/>
            <a:ext cx="3346888" cy="830997"/>
          </a:xfrm>
          <a:prstGeom prst="rect">
            <a:avLst/>
          </a:prstGeom>
          <a:noFill/>
        </p:spPr>
        <p:txBody>
          <a:bodyPr wrap="square">
            <a:spAutoFit/>
          </a:bodyPr>
          <a:lstStyle/>
          <a:p>
            <a:r>
              <a:rPr lang="en-US" sz="1200" dirty="0">
                <a:effectLst/>
                <a:latin typeface="Gibson Light" panose="02000000000000000000" pitchFamily="2" charset="77"/>
              </a:rPr>
              <a:t>Inconel 718; 50 </a:t>
            </a:r>
            <a:r>
              <a:rPr lang="en-US" sz="1200" dirty="0">
                <a:solidFill>
                  <a:schemeClr val="tx2"/>
                </a:solidFill>
                <a:latin typeface="Gibson Light" panose="02000000000000000000" pitchFamily="2" charset="77"/>
              </a:rPr>
              <a:t>µ</a:t>
            </a:r>
            <a:r>
              <a:rPr lang="en-US" sz="1200" dirty="0">
                <a:effectLst/>
                <a:latin typeface="Gibson Light" panose="02000000000000000000" pitchFamily="2" charset="77"/>
              </a:rPr>
              <a:t>m layers;</a:t>
            </a:r>
          </a:p>
          <a:p>
            <a:r>
              <a:rPr lang="en-US" sz="1200" dirty="0">
                <a:effectLst/>
                <a:latin typeface="Gibson Light" panose="02000000000000000000" pitchFamily="2" charset="77"/>
              </a:rPr>
              <a:t>Stress relief to ASTM 3055,</a:t>
            </a:r>
          </a:p>
          <a:p>
            <a:r>
              <a:rPr lang="en-US" sz="1200" dirty="0">
                <a:effectLst/>
                <a:latin typeface="Gibson Light" panose="02000000000000000000" pitchFamily="2" charset="77"/>
              </a:rPr>
              <a:t>HIP per ASTM F3055, solution</a:t>
            </a:r>
          </a:p>
          <a:p>
            <a:r>
              <a:rPr lang="en-US" sz="1200" dirty="0">
                <a:effectLst/>
                <a:latin typeface="Gibson Light" panose="02000000000000000000" pitchFamily="2" charset="77"/>
              </a:rPr>
              <a:t>&amp; aged per AMS 5662</a:t>
            </a:r>
          </a:p>
        </p:txBody>
      </p:sp>
      <p:sp>
        <p:nvSpPr>
          <p:cNvPr id="4" name="TextBox 3">
            <a:extLst>
              <a:ext uri="{FF2B5EF4-FFF2-40B4-BE49-F238E27FC236}">
                <a16:creationId xmlns:a16="http://schemas.microsoft.com/office/drawing/2014/main" id="{8FCCF96A-B1F2-AFB1-5516-C0B24F363FCE}"/>
              </a:ext>
            </a:extLst>
          </p:cNvPr>
          <p:cNvSpPr txBox="1"/>
          <p:nvPr/>
        </p:nvSpPr>
        <p:spPr>
          <a:xfrm rot="16200000">
            <a:off x="-185231" y="3998075"/>
            <a:ext cx="1403507" cy="353943"/>
          </a:xfrm>
          <a:prstGeom prst="rect">
            <a:avLst/>
          </a:prstGeom>
          <a:solidFill>
            <a:schemeClr val="bg1"/>
          </a:solidFill>
        </p:spPr>
        <p:txBody>
          <a:bodyPr wrap="square" lIns="0" tIns="91440" rIns="0" bIns="91440">
            <a:spAutoFit/>
          </a:bodyPr>
          <a:lstStyle/>
          <a:p>
            <a:pPr algn="ctr"/>
            <a:r>
              <a:rPr lang="en-US" sz="1100" b="0" i="0" dirty="0">
                <a:solidFill>
                  <a:schemeClr val="tx1"/>
                </a:solidFill>
                <a:latin typeface="Gibson Light" panose="02000000000000000000" pitchFamily="2" charset="77"/>
              </a:rPr>
              <a:t>Roughness Ra (µm)</a:t>
            </a:r>
            <a:endParaRPr lang="en-US" sz="1100" dirty="0"/>
          </a:p>
        </p:txBody>
      </p:sp>
      <p:sp>
        <p:nvSpPr>
          <p:cNvPr id="3" name="TextBox 2">
            <a:extLst>
              <a:ext uri="{FF2B5EF4-FFF2-40B4-BE49-F238E27FC236}">
                <a16:creationId xmlns:a16="http://schemas.microsoft.com/office/drawing/2014/main" id="{376BC543-3815-4B3E-8B0F-1C123FE015BF}"/>
              </a:ext>
            </a:extLst>
          </p:cNvPr>
          <p:cNvSpPr txBox="1"/>
          <p:nvPr/>
        </p:nvSpPr>
        <p:spPr>
          <a:xfrm rot="16200000">
            <a:off x="5229818" y="4031489"/>
            <a:ext cx="1403507" cy="353943"/>
          </a:xfrm>
          <a:prstGeom prst="rect">
            <a:avLst/>
          </a:prstGeom>
          <a:solidFill>
            <a:schemeClr val="bg1"/>
          </a:solidFill>
        </p:spPr>
        <p:txBody>
          <a:bodyPr wrap="square" lIns="0" tIns="91440" rIns="0" bIns="91440">
            <a:spAutoFit/>
          </a:bodyPr>
          <a:lstStyle/>
          <a:p>
            <a:pPr algn="ctr"/>
            <a:r>
              <a:rPr lang="en-US" sz="1100" b="0" i="0" dirty="0">
                <a:solidFill>
                  <a:schemeClr val="tx1"/>
                </a:solidFill>
                <a:latin typeface="Gibson Light" panose="02000000000000000000" pitchFamily="2" charset="77"/>
              </a:rPr>
              <a:t>Roughness Ra (µin)</a:t>
            </a:r>
            <a:endParaRPr lang="en-US" sz="1100" dirty="0"/>
          </a:p>
        </p:txBody>
      </p:sp>
      <p:graphicFrame>
        <p:nvGraphicFramePr>
          <p:cNvPr id="5" name="Chart 4">
            <a:extLst>
              <a:ext uri="{FF2B5EF4-FFF2-40B4-BE49-F238E27FC236}">
                <a16:creationId xmlns:a16="http://schemas.microsoft.com/office/drawing/2014/main" id="{00464944-90A3-CCB9-7B5A-72145B910DA8}"/>
              </a:ext>
            </a:extLst>
          </p:cNvPr>
          <p:cNvGraphicFramePr>
            <a:graphicFrameLocks/>
          </p:cNvGraphicFramePr>
          <p:nvPr/>
        </p:nvGraphicFramePr>
        <p:xfrm>
          <a:off x="693494" y="2359628"/>
          <a:ext cx="4797481" cy="3551664"/>
        </p:xfrm>
        <a:graphic>
          <a:graphicData uri="http://schemas.openxmlformats.org/drawingml/2006/chart">
            <c:chart xmlns:c="http://schemas.openxmlformats.org/drawingml/2006/chart" xmlns:r="http://schemas.openxmlformats.org/officeDocument/2006/relationships" r:id="rId5"/>
          </a:graphicData>
        </a:graphic>
      </p:graphicFrame>
      <p:pic>
        <p:nvPicPr>
          <p:cNvPr id="7" name="Picture 6">
            <a:extLst>
              <a:ext uri="{FF2B5EF4-FFF2-40B4-BE49-F238E27FC236}">
                <a16:creationId xmlns:a16="http://schemas.microsoft.com/office/drawing/2014/main" id="{EAE49FE5-30BC-C1DE-86FD-DC662E52AF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98220" y="2570880"/>
            <a:ext cx="4142429" cy="934320"/>
          </a:xfrm>
          <a:prstGeom prst="rect">
            <a:avLst/>
          </a:prstGeom>
        </p:spPr>
      </p:pic>
      <p:cxnSp>
        <p:nvCxnSpPr>
          <p:cNvPr id="9" name="Straight Connector 8">
            <a:extLst>
              <a:ext uri="{FF2B5EF4-FFF2-40B4-BE49-F238E27FC236}">
                <a16:creationId xmlns:a16="http://schemas.microsoft.com/office/drawing/2014/main" id="{7F737DEE-E518-349D-2FA5-E16B0FA205FC}"/>
              </a:ext>
            </a:extLst>
          </p:cNvPr>
          <p:cNvCxnSpPr/>
          <p:nvPr/>
        </p:nvCxnSpPr>
        <p:spPr>
          <a:xfrm flipV="1">
            <a:off x="3200400" y="4114800"/>
            <a:ext cx="0" cy="1477136"/>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CE284A-8CB5-E2CA-69B3-09BC3EE4E0DC}"/>
              </a:ext>
            </a:extLst>
          </p:cNvPr>
          <p:cNvSpPr txBox="1"/>
          <p:nvPr/>
        </p:nvSpPr>
        <p:spPr>
          <a:xfrm>
            <a:off x="2896469" y="3853190"/>
            <a:ext cx="607859" cy="261610"/>
          </a:xfrm>
          <a:prstGeom prst="rect">
            <a:avLst/>
          </a:prstGeom>
          <a:noFill/>
        </p:spPr>
        <p:txBody>
          <a:bodyPr wrap="none" rtlCol="0" anchor="t" anchorCtr="0">
            <a:spAutoFit/>
          </a:bodyPr>
          <a:lstStyle/>
          <a:p>
            <a:pPr algn="ctr"/>
            <a:r>
              <a:rPr lang="en-US" sz="1100" dirty="0">
                <a:latin typeface="Gibson Light" pitchFamily="2" charset="77"/>
              </a:rPr>
              <a:t>Vertical</a:t>
            </a:r>
          </a:p>
        </p:txBody>
      </p:sp>
    </p:spTree>
    <p:extLst>
      <p:ext uri="{BB962C8B-B14F-4D97-AF65-F5344CB8AC3E}">
        <p14:creationId xmlns:p14="http://schemas.microsoft.com/office/powerpoint/2010/main" val="2314361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95A002-8FF7-9D7E-73DA-0D682269976E}"/>
              </a:ext>
            </a:extLst>
          </p:cNvPr>
          <p:cNvSpPr>
            <a:spLocks noGrp="1"/>
          </p:cNvSpPr>
          <p:nvPr>
            <p:ph type="title"/>
          </p:nvPr>
        </p:nvSpPr>
        <p:spPr/>
        <p:txBody>
          <a:bodyPr/>
          <a:lstStyle/>
          <a:p>
            <a:r>
              <a:rPr lang="en-US" dirty="0"/>
              <a:t>Low Angle Features </a:t>
            </a:r>
          </a:p>
        </p:txBody>
      </p:sp>
      <p:sp>
        <p:nvSpPr>
          <p:cNvPr id="3" name="Footer Placeholder 2">
            <a:extLst>
              <a:ext uri="{FF2B5EF4-FFF2-40B4-BE49-F238E27FC236}">
                <a16:creationId xmlns:a16="http://schemas.microsoft.com/office/drawing/2014/main" id="{B8A5F3A2-9B82-0460-194F-0B524E0A7A16}"/>
              </a:ext>
            </a:extLst>
          </p:cNvPr>
          <p:cNvSpPr>
            <a:spLocks noGrp="1"/>
          </p:cNvSpPr>
          <p:nvPr>
            <p:ph type="ftr" sz="quarter" idx="10"/>
          </p:nvPr>
        </p:nvSpPr>
        <p:spPr/>
        <p:txBody>
          <a:bodyPr/>
          <a:lstStyle/>
          <a:p>
            <a:r>
              <a:rPr lang="en-US" dirty="0"/>
              <a:t>Confidential &amp; Proprietary    </a:t>
            </a:r>
            <a:r>
              <a:rPr lang="en-US" dirty="0">
                <a:solidFill>
                  <a:schemeClr val="accent1"/>
                </a:solidFill>
              </a:rPr>
              <a:t>|</a:t>
            </a:r>
            <a:r>
              <a:rPr lang="en-US" dirty="0"/>
              <a:t> </a:t>
            </a:r>
          </a:p>
        </p:txBody>
      </p:sp>
      <p:sp>
        <p:nvSpPr>
          <p:cNvPr id="4" name="Slide Number Placeholder 3">
            <a:extLst>
              <a:ext uri="{FF2B5EF4-FFF2-40B4-BE49-F238E27FC236}">
                <a16:creationId xmlns:a16="http://schemas.microsoft.com/office/drawing/2014/main" id="{B5540F7B-01F4-A77C-9073-242FCE54F91E}"/>
              </a:ext>
            </a:extLst>
          </p:cNvPr>
          <p:cNvSpPr>
            <a:spLocks noGrp="1"/>
          </p:cNvSpPr>
          <p:nvPr>
            <p:ph type="sldNum" sz="quarter" idx="11"/>
          </p:nvPr>
        </p:nvSpPr>
        <p:spPr/>
        <p:txBody>
          <a:bodyPr/>
          <a:lstStyle/>
          <a:p>
            <a:fld id="{43FA179E-7522-C04D-B148-6CA5DFA5CB78}" type="slidenum">
              <a:rPr lang="en-US" smtClean="0"/>
              <a:pPr/>
              <a:t>29</a:t>
            </a:fld>
            <a:endParaRPr lang="en-US" dirty="0"/>
          </a:p>
        </p:txBody>
      </p:sp>
      <p:sp>
        <p:nvSpPr>
          <p:cNvPr id="8" name="Content Placeholder 7">
            <a:extLst>
              <a:ext uri="{FF2B5EF4-FFF2-40B4-BE49-F238E27FC236}">
                <a16:creationId xmlns:a16="http://schemas.microsoft.com/office/drawing/2014/main" id="{729F1676-00FE-7336-42A6-A1EAF47ADC76}"/>
              </a:ext>
            </a:extLst>
          </p:cNvPr>
          <p:cNvSpPr>
            <a:spLocks noGrp="1"/>
          </p:cNvSpPr>
          <p:nvPr>
            <p:ph sz="quarter" idx="12"/>
          </p:nvPr>
        </p:nvSpPr>
        <p:spPr/>
        <p:txBody>
          <a:bodyPr>
            <a:normAutofit/>
          </a:bodyPr>
          <a:lstStyle/>
          <a:p>
            <a:r>
              <a:rPr lang="en-US" dirty="0"/>
              <a:t>Velo3D Benefits: </a:t>
            </a:r>
          </a:p>
          <a:p>
            <a:pPr marL="342900" indent="-342900">
              <a:buFont typeface="Arial" panose="020B0604020202020204" pitchFamily="34" charset="0"/>
              <a:buChar char="•"/>
            </a:pPr>
            <a:r>
              <a:rPr lang="en-US" dirty="0"/>
              <a:t>Print without supports or tilting</a:t>
            </a:r>
          </a:p>
          <a:p>
            <a:pPr marL="342900" indent="-342900">
              <a:buFont typeface="Arial" panose="020B0604020202020204" pitchFamily="34" charset="0"/>
              <a:buChar char="•"/>
            </a:pPr>
            <a:r>
              <a:rPr lang="en-US" dirty="0"/>
              <a:t>Can print with better internal surfaces </a:t>
            </a:r>
          </a:p>
          <a:p>
            <a:pPr marL="342900" indent="-342900">
              <a:buFont typeface="Arial" panose="020B0604020202020204" pitchFamily="34" charset="0"/>
              <a:buChar char="•"/>
            </a:pPr>
            <a:r>
              <a:rPr lang="en-US" dirty="0"/>
              <a:t>Can print flat which keeps the part round and easier to balance (high RPM)</a:t>
            </a:r>
          </a:p>
          <a:p>
            <a:r>
              <a:rPr lang="en-US" dirty="0"/>
              <a:t>Example parts:</a:t>
            </a:r>
          </a:p>
          <a:p>
            <a:pPr marL="342900" indent="-342900">
              <a:buFont typeface="Arial" panose="020B0604020202020204" pitchFamily="34" charset="0"/>
              <a:buChar char="•"/>
            </a:pPr>
            <a:r>
              <a:rPr lang="en-US" dirty="0"/>
              <a:t>Stator Rings / </a:t>
            </a:r>
            <a:r>
              <a:rPr lang="en-US" dirty="0" err="1"/>
              <a:t>Blisks</a:t>
            </a:r>
            <a:r>
              <a:rPr lang="en-US" dirty="0"/>
              <a:t>; Impellers; Diffusors; Static Mixers; Pressure Tanks; Inducers; Radial Turbine Wheels; Captain AM Shield</a:t>
            </a:r>
          </a:p>
          <a:p>
            <a:endParaRPr lang="en-US" dirty="0"/>
          </a:p>
          <a:p>
            <a:endParaRPr lang="en-US" dirty="0"/>
          </a:p>
        </p:txBody>
      </p:sp>
      <p:pic>
        <p:nvPicPr>
          <p:cNvPr id="29" name="Picture 28">
            <a:extLst>
              <a:ext uri="{FF2B5EF4-FFF2-40B4-BE49-F238E27FC236}">
                <a16:creationId xmlns:a16="http://schemas.microsoft.com/office/drawing/2014/main" id="{D1D46B45-0DF4-47E8-A681-CE18329B33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72363" y="2791628"/>
            <a:ext cx="1974436" cy="1603861"/>
          </a:xfrm>
          <a:prstGeom prst="rect">
            <a:avLst/>
          </a:prstGeom>
        </p:spPr>
      </p:pic>
      <p:pic>
        <p:nvPicPr>
          <p:cNvPr id="31" name="Picture 30">
            <a:extLst>
              <a:ext uri="{FF2B5EF4-FFF2-40B4-BE49-F238E27FC236}">
                <a16:creationId xmlns:a16="http://schemas.microsoft.com/office/drawing/2014/main" id="{EFB02634-23F5-408E-8694-76BCBBB4F9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791629"/>
            <a:ext cx="1754082" cy="1603861"/>
          </a:xfrm>
          <a:prstGeom prst="rect">
            <a:avLst/>
          </a:prstGeom>
        </p:spPr>
      </p:pic>
      <p:pic>
        <p:nvPicPr>
          <p:cNvPr id="6" name="Picture 5" descr="A picture containing indoor, bowl, white, fan&#10;&#10;Description automatically generated">
            <a:extLst>
              <a:ext uri="{FF2B5EF4-FFF2-40B4-BE49-F238E27FC236}">
                <a16:creationId xmlns:a16="http://schemas.microsoft.com/office/drawing/2014/main" id="{0A97321F-AC68-9436-498C-EFC7F3635B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4527009"/>
            <a:ext cx="1754082" cy="1754082"/>
          </a:xfrm>
          <a:prstGeom prst="rect">
            <a:avLst/>
          </a:prstGeom>
        </p:spPr>
      </p:pic>
      <p:pic>
        <p:nvPicPr>
          <p:cNvPr id="18" name="Content Placeholder 17" descr="A picture containing indoor, kitchen appliance&#10;&#10;Description automatically generated">
            <a:extLst>
              <a:ext uri="{FF2B5EF4-FFF2-40B4-BE49-F238E27FC236}">
                <a16:creationId xmlns:a16="http://schemas.microsoft.com/office/drawing/2014/main" id="{F8FC348C-1131-A551-52D7-538939A53CA3}"/>
              </a:ext>
            </a:extLst>
          </p:cNvPr>
          <p:cNvPicPr>
            <a:picLocks noGrp="1" noChangeAspect="1"/>
          </p:cNvPicPr>
          <p:nvPr>
            <p:ph sz="quarter" idx="13"/>
          </p:nvPr>
        </p:nvPicPr>
        <p:blipFill>
          <a:blip r:embed="rId5" cstate="email">
            <a:extLst>
              <a:ext uri="{28A0092B-C50C-407E-A947-70E740481C1C}">
                <a14:useLocalDpi xmlns:a14="http://schemas.microsoft.com/office/drawing/2010/main"/>
              </a:ext>
            </a:extLst>
          </a:blip>
          <a:stretch>
            <a:fillRect/>
          </a:stretch>
        </p:blipFill>
        <p:spPr>
          <a:xfrm>
            <a:off x="8062912" y="2562629"/>
            <a:ext cx="1429037" cy="2143556"/>
          </a:xfrm>
          <a:prstGeom prst="rect">
            <a:avLst/>
          </a:prstGeom>
        </p:spPr>
      </p:pic>
      <p:pic>
        <p:nvPicPr>
          <p:cNvPr id="20" name="Picture 19" descr="A picture containing dark&#10;&#10;Description automatically generated">
            <a:extLst>
              <a:ext uri="{FF2B5EF4-FFF2-40B4-BE49-F238E27FC236}">
                <a16:creationId xmlns:a16="http://schemas.microsoft.com/office/drawing/2014/main" id="{587AD398-B907-C781-40E8-3EAF74EA1C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42600" y="4028452"/>
            <a:ext cx="4126799" cy="2753348"/>
          </a:xfrm>
          <a:prstGeom prst="rect">
            <a:avLst/>
          </a:prstGeom>
        </p:spPr>
      </p:pic>
      <p:pic>
        <p:nvPicPr>
          <p:cNvPr id="26" name="Picture 25" descr="A close up of a tire&#10;&#10;Description automatically generated with low confidence">
            <a:extLst>
              <a:ext uri="{FF2B5EF4-FFF2-40B4-BE49-F238E27FC236}">
                <a16:creationId xmlns:a16="http://schemas.microsoft.com/office/drawing/2014/main" id="{06EEA3DD-2FB4-C4B8-611D-FE89D5F32C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47349" y="405317"/>
            <a:ext cx="2143556" cy="2143556"/>
          </a:xfrm>
          <a:prstGeom prst="rect">
            <a:avLst/>
          </a:prstGeom>
        </p:spPr>
      </p:pic>
      <p:pic>
        <p:nvPicPr>
          <p:cNvPr id="28" name="Picture 27" descr="A close up of a tire&#10;&#10;Description automatically generated with medium confidence">
            <a:extLst>
              <a:ext uri="{FF2B5EF4-FFF2-40B4-BE49-F238E27FC236}">
                <a16:creationId xmlns:a16="http://schemas.microsoft.com/office/drawing/2014/main" id="{7D101649-7E67-0D22-AB8E-8797E52C710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89011" y="262938"/>
            <a:ext cx="2236727" cy="2233931"/>
          </a:xfrm>
          <a:prstGeom prst="rect">
            <a:avLst/>
          </a:prstGeom>
        </p:spPr>
      </p:pic>
    </p:spTree>
    <p:extLst>
      <p:ext uri="{BB962C8B-B14F-4D97-AF65-F5344CB8AC3E}">
        <p14:creationId xmlns:p14="http://schemas.microsoft.com/office/powerpoint/2010/main" val="3240689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56989-DB92-CBB9-73CA-CCD184F6C800}"/>
              </a:ext>
            </a:extLst>
          </p:cNvPr>
          <p:cNvSpPr>
            <a:spLocks noGrp="1"/>
          </p:cNvSpPr>
          <p:nvPr>
            <p:ph type="title"/>
          </p:nvPr>
        </p:nvSpPr>
        <p:spPr/>
        <p:txBody>
          <a:bodyPr/>
          <a:lstStyle/>
          <a:p>
            <a:r>
              <a:rPr lang="en-US" dirty="0"/>
              <a:t>The Challenge of Casting</a:t>
            </a:r>
          </a:p>
        </p:txBody>
      </p:sp>
      <p:sp>
        <p:nvSpPr>
          <p:cNvPr id="3" name="Footer Placeholder 2">
            <a:extLst>
              <a:ext uri="{FF2B5EF4-FFF2-40B4-BE49-F238E27FC236}">
                <a16:creationId xmlns:a16="http://schemas.microsoft.com/office/drawing/2014/main" id="{42732E52-0D3D-84BD-B8AA-5B816F326DB1}"/>
              </a:ext>
            </a:extLst>
          </p:cNvPr>
          <p:cNvSpPr>
            <a:spLocks noGrp="1"/>
          </p:cNvSpPr>
          <p:nvPr>
            <p:ph type="ftr" sz="quarter" idx="10"/>
          </p:nvPr>
        </p:nvSpPr>
        <p:spPr/>
        <p:txBody>
          <a:bodyPr/>
          <a:lstStyle/>
          <a:p>
            <a:r>
              <a:rPr lang="en-US">
                <a:solidFill>
                  <a:schemeClr val="tx2"/>
                </a:solidFill>
              </a:rPr>
              <a:t>Confidential &amp; Proprietary    </a:t>
            </a:r>
            <a:r>
              <a:rPr lang="en-US">
                <a:solidFill>
                  <a:schemeClr val="accent1"/>
                </a:solidFill>
              </a:rPr>
              <a:t>|</a:t>
            </a:r>
            <a:r>
              <a:rPr lang="en-US"/>
              <a:t> </a:t>
            </a:r>
            <a:endParaRPr lang="en-US" dirty="0"/>
          </a:p>
        </p:txBody>
      </p:sp>
      <p:sp>
        <p:nvSpPr>
          <p:cNvPr id="4" name="Slide Number Placeholder 3">
            <a:extLst>
              <a:ext uri="{FF2B5EF4-FFF2-40B4-BE49-F238E27FC236}">
                <a16:creationId xmlns:a16="http://schemas.microsoft.com/office/drawing/2014/main" id="{70AE344F-FF0E-E4BF-D24D-570D07C5BB51}"/>
              </a:ext>
            </a:extLst>
          </p:cNvPr>
          <p:cNvSpPr>
            <a:spLocks noGrp="1"/>
          </p:cNvSpPr>
          <p:nvPr>
            <p:ph type="sldNum" sz="quarter" idx="11"/>
          </p:nvPr>
        </p:nvSpPr>
        <p:spPr/>
        <p:txBody>
          <a:bodyPr/>
          <a:lstStyle/>
          <a:p>
            <a:fld id="{43FA179E-7522-C04D-B148-6CA5DFA5CB78}" type="slidenum">
              <a:rPr lang="en-US" smtClean="0"/>
              <a:pPr/>
              <a:t>3</a:t>
            </a:fld>
            <a:endParaRPr lang="en-US" dirty="0"/>
          </a:p>
        </p:txBody>
      </p:sp>
      <p:pic>
        <p:nvPicPr>
          <p:cNvPr id="10" name="Content Placeholder 9" descr="A picture containing auto part, silver, metal&#10;&#10;Description automatically generated">
            <a:extLst>
              <a:ext uri="{FF2B5EF4-FFF2-40B4-BE49-F238E27FC236}">
                <a16:creationId xmlns:a16="http://schemas.microsoft.com/office/drawing/2014/main" id="{CE8DDC5B-E792-E75D-69E5-27D5D74423B5}"/>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5562600" y="1957466"/>
            <a:ext cx="6194907" cy="3679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ontent Placeholder 11">
            <a:extLst>
              <a:ext uri="{FF2B5EF4-FFF2-40B4-BE49-F238E27FC236}">
                <a16:creationId xmlns:a16="http://schemas.microsoft.com/office/drawing/2014/main" id="{AA6A5940-6C56-D824-ACC3-1B83C5C244A1}"/>
              </a:ext>
            </a:extLst>
          </p:cNvPr>
          <p:cNvSpPr>
            <a:spLocks noGrp="1"/>
          </p:cNvSpPr>
          <p:nvPr>
            <p:ph sz="quarter" idx="12"/>
          </p:nvPr>
        </p:nvSpPr>
        <p:spPr/>
        <p:txBody>
          <a:bodyPr/>
          <a:lstStyle/>
          <a:p>
            <a:pPr marL="342900" indent="-342900">
              <a:buFont typeface="Arial" panose="020B0604020202020204" pitchFamily="34" charset="0"/>
              <a:buChar char="•"/>
            </a:pPr>
            <a:r>
              <a:rPr lang="en-US" dirty="0"/>
              <a:t>Large parts</a:t>
            </a:r>
          </a:p>
          <a:p>
            <a:pPr marL="342900" indent="-342900">
              <a:buFont typeface="Arial" panose="020B0604020202020204" pitchFamily="34" charset="0"/>
              <a:buChar char="•"/>
            </a:pPr>
            <a:r>
              <a:rPr lang="en-US" dirty="0"/>
              <a:t>High temperatures</a:t>
            </a:r>
          </a:p>
          <a:p>
            <a:pPr marL="342900" indent="-342900">
              <a:buFont typeface="Arial" panose="020B0604020202020204" pitchFamily="34" charset="0"/>
              <a:buChar char="•"/>
            </a:pPr>
            <a:r>
              <a:rPr lang="en-US" dirty="0"/>
              <a:t>Pressure on quicker production</a:t>
            </a:r>
          </a:p>
        </p:txBody>
      </p:sp>
    </p:spTree>
    <p:extLst>
      <p:ext uri="{BB962C8B-B14F-4D97-AF65-F5344CB8AC3E}">
        <p14:creationId xmlns:p14="http://schemas.microsoft.com/office/powerpoint/2010/main" val="2016372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69E7-4763-1DA9-717D-8B091434B679}"/>
              </a:ext>
            </a:extLst>
          </p:cNvPr>
          <p:cNvSpPr>
            <a:spLocks noGrp="1"/>
          </p:cNvSpPr>
          <p:nvPr>
            <p:ph type="title"/>
          </p:nvPr>
        </p:nvSpPr>
        <p:spPr/>
        <p:txBody>
          <a:bodyPr/>
          <a:lstStyle/>
          <a:p>
            <a:r>
              <a:rPr lang="en-US" dirty="0"/>
              <a:t>Thin Wall Features</a:t>
            </a:r>
          </a:p>
        </p:txBody>
      </p:sp>
      <p:sp>
        <p:nvSpPr>
          <p:cNvPr id="3" name="Footer Placeholder 2">
            <a:extLst>
              <a:ext uri="{FF2B5EF4-FFF2-40B4-BE49-F238E27FC236}">
                <a16:creationId xmlns:a16="http://schemas.microsoft.com/office/drawing/2014/main" id="{B49CBFEF-0A53-D89E-2E8B-535A8E2187D8}"/>
              </a:ext>
            </a:extLst>
          </p:cNvPr>
          <p:cNvSpPr>
            <a:spLocks noGrp="1"/>
          </p:cNvSpPr>
          <p:nvPr>
            <p:ph type="ftr" sz="quarter" idx="10"/>
          </p:nvPr>
        </p:nvSpPr>
        <p:spPr/>
        <p:txBody>
          <a:bodyPr/>
          <a:lstStyle/>
          <a:p>
            <a:r>
              <a:rPr lang="en-US" dirty="0">
                <a:solidFill>
                  <a:schemeClr val="tx2"/>
                </a:solidFill>
              </a:rPr>
              <a:t>Confidential &amp; Proprietary    </a:t>
            </a:r>
            <a:r>
              <a:rPr lang="en-US" dirty="0">
                <a:solidFill>
                  <a:schemeClr val="accent1"/>
                </a:solidFill>
              </a:rPr>
              <a:t>|</a:t>
            </a:r>
            <a:r>
              <a:rPr lang="en-US" dirty="0"/>
              <a:t> </a:t>
            </a:r>
          </a:p>
        </p:txBody>
      </p:sp>
      <p:sp>
        <p:nvSpPr>
          <p:cNvPr id="4" name="Slide Number Placeholder 3">
            <a:extLst>
              <a:ext uri="{FF2B5EF4-FFF2-40B4-BE49-F238E27FC236}">
                <a16:creationId xmlns:a16="http://schemas.microsoft.com/office/drawing/2014/main" id="{60D4C747-FF7E-E3C2-CF3A-7D6EEAF7EADD}"/>
              </a:ext>
            </a:extLst>
          </p:cNvPr>
          <p:cNvSpPr>
            <a:spLocks noGrp="1"/>
          </p:cNvSpPr>
          <p:nvPr>
            <p:ph type="sldNum" sz="quarter" idx="11"/>
          </p:nvPr>
        </p:nvSpPr>
        <p:spPr/>
        <p:txBody>
          <a:bodyPr/>
          <a:lstStyle/>
          <a:p>
            <a:fld id="{43FA179E-7522-C04D-B148-6CA5DFA5CB78}" type="slidenum">
              <a:rPr lang="en-US" smtClean="0"/>
              <a:pPr/>
              <a:t>30</a:t>
            </a:fld>
            <a:endParaRPr lang="en-US" dirty="0"/>
          </a:p>
        </p:txBody>
      </p:sp>
      <p:sp>
        <p:nvSpPr>
          <p:cNvPr id="5" name="Content Placeholder 4">
            <a:extLst>
              <a:ext uri="{FF2B5EF4-FFF2-40B4-BE49-F238E27FC236}">
                <a16:creationId xmlns:a16="http://schemas.microsoft.com/office/drawing/2014/main" id="{EF4024D3-F1E0-F46D-9C92-156C305727AF}"/>
              </a:ext>
            </a:extLst>
          </p:cNvPr>
          <p:cNvSpPr>
            <a:spLocks noGrp="1"/>
          </p:cNvSpPr>
          <p:nvPr>
            <p:ph sz="quarter" idx="12"/>
          </p:nvPr>
        </p:nvSpPr>
        <p:spPr/>
        <p:txBody>
          <a:bodyPr>
            <a:normAutofit fontScale="85000" lnSpcReduction="10000"/>
          </a:bodyPr>
          <a:lstStyle/>
          <a:p>
            <a:r>
              <a:rPr lang="en-US" dirty="0"/>
              <a:t>Velo3D Benefits: </a:t>
            </a:r>
          </a:p>
          <a:p>
            <a:pPr marL="342900" indent="-342900">
              <a:buFont typeface="Arial" panose="020B0604020202020204" pitchFamily="34" charset="0"/>
              <a:buChar char="•"/>
            </a:pPr>
            <a:r>
              <a:rPr lang="en-US" dirty="0"/>
              <a:t>Improved heat transfer and reduced back pressure</a:t>
            </a:r>
          </a:p>
          <a:p>
            <a:pPr marL="342900" indent="-342900">
              <a:buFont typeface="Arial" panose="020B0604020202020204" pitchFamily="34" charset="0"/>
              <a:buChar char="•"/>
            </a:pPr>
            <a:r>
              <a:rPr lang="en-US" dirty="0"/>
              <a:t>Print in a single piece eliminating weld and braze joints </a:t>
            </a:r>
          </a:p>
          <a:p>
            <a:pPr marL="342900" indent="-342900">
              <a:buFont typeface="Arial" panose="020B0604020202020204" pitchFamily="34" charset="0"/>
              <a:buChar char="•"/>
            </a:pPr>
            <a:r>
              <a:rPr lang="en-US" dirty="0"/>
              <a:t>Reproduce geometries at a smaller scale that were previously only possible with larger designs. </a:t>
            </a:r>
          </a:p>
          <a:p>
            <a:pPr marL="342900" indent="-342900">
              <a:buFont typeface="Arial" panose="020B0604020202020204" pitchFamily="34" charset="0"/>
              <a:buChar char="•"/>
            </a:pPr>
            <a:r>
              <a:rPr lang="en-US" dirty="0"/>
              <a:t>Complex assemblies leveraging part consolidation</a:t>
            </a:r>
          </a:p>
          <a:p>
            <a:r>
              <a:rPr lang="en-US" dirty="0"/>
              <a:t>Example Parts:</a:t>
            </a:r>
          </a:p>
          <a:p>
            <a:pPr marL="342900" indent="-342900">
              <a:buFont typeface="Arial" panose="020B0604020202020204" pitchFamily="34" charset="0"/>
              <a:buChar char="•"/>
            </a:pPr>
            <a:r>
              <a:rPr lang="en-US" dirty="0"/>
              <a:t>Siemens gas turbine diffuser; Sierra Turbine microturbine; Bell Heat Exchanger; Combustion Liner; PWR Heat Exchanger; Radial Heat Exchanger; Rocket Chamber Nozzle; Nozzles</a:t>
            </a:r>
          </a:p>
          <a:p>
            <a:endParaRPr lang="en-US" dirty="0"/>
          </a:p>
        </p:txBody>
      </p:sp>
      <p:pic>
        <p:nvPicPr>
          <p:cNvPr id="13" name="Picture 12">
            <a:extLst>
              <a:ext uri="{FF2B5EF4-FFF2-40B4-BE49-F238E27FC236}">
                <a16:creationId xmlns:a16="http://schemas.microsoft.com/office/drawing/2014/main" id="{54CA6878-493B-6A79-965A-64165CFD42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7077" y="2425859"/>
            <a:ext cx="1500587" cy="2198187"/>
          </a:xfrm>
          <a:prstGeom prst="rect">
            <a:avLst/>
          </a:prstGeom>
        </p:spPr>
      </p:pic>
      <p:pic>
        <p:nvPicPr>
          <p:cNvPr id="6" name="Picture 5">
            <a:extLst>
              <a:ext uri="{FF2B5EF4-FFF2-40B4-BE49-F238E27FC236}">
                <a16:creationId xmlns:a16="http://schemas.microsoft.com/office/drawing/2014/main" id="{F9774CF3-5881-141C-00B7-55EB625AD737}"/>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096000" y="304800"/>
            <a:ext cx="2058579" cy="1996704"/>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009571E5-4C03-9D91-212A-0E113B4D81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1976" y="3260015"/>
            <a:ext cx="2387290" cy="1996704"/>
          </a:xfrm>
          <a:prstGeom prst="rect">
            <a:avLst/>
          </a:prstGeom>
        </p:spPr>
      </p:pic>
      <p:pic>
        <p:nvPicPr>
          <p:cNvPr id="19" name="Picture 18" descr="A glass of milk&#10;&#10;Description automatically generated with medium confidence">
            <a:extLst>
              <a:ext uri="{FF2B5EF4-FFF2-40B4-BE49-F238E27FC236}">
                <a16:creationId xmlns:a16="http://schemas.microsoft.com/office/drawing/2014/main" id="{591669E6-A342-4532-C766-A4FEAEF19F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05297" y="373884"/>
            <a:ext cx="3510181" cy="5715000"/>
          </a:xfrm>
          <a:prstGeom prst="rect">
            <a:avLst/>
          </a:prstGeom>
        </p:spPr>
      </p:pic>
      <p:pic>
        <p:nvPicPr>
          <p:cNvPr id="21" name="Picture 20" descr="A picture containing blender&#10;&#10;Description automatically generated">
            <a:extLst>
              <a:ext uri="{FF2B5EF4-FFF2-40B4-BE49-F238E27FC236}">
                <a16:creationId xmlns:a16="http://schemas.microsoft.com/office/drawing/2014/main" id="{D8E9B3C2-1C70-55A1-4AB9-49EBC16683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38693" y="426810"/>
            <a:ext cx="1756943" cy="2676534"/>
          </a:xfrm>
          <a:prstGeom prst="rect">
            <a:avLst/>
          </a:prstGeom>
        </p:spPr>
      </p:pic>
      <p:pic>
        <p:nvPicPr>
          <p:cNvPr id="23" name="Picture 22" descr="A picture containing indoor&#10;&#10;Description automatically generated">
            <a:extLst>
              <a:ext uri="{FF2B5EF4-FFF2-40B4-BE49-F238E27FC236}">
                <a16:creationId xmlns:a16="http://schemas.microsoft.com/office/drawing/2014/main" id="{2CA22E3C-BCD9-82B8-EB73-6CC5C79A93B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62765" y="4342499"/>
            <a:ext cx="2075061" cy="2075061"/>
          </a:xfrm>
          <a:prstGeom prst="rect">
            <a:avLst/>
          </a:prstGeom>
        </p:spPr>
      </p:pic>
    </p:spTree>
    <p:extLst>
      <p:ext uri="{BB962C8B-B14F-4D97-AF65-F5344CB8AC3E}">
        <p14:creationId xmlns:p14="http://schemas.microsoft.com/office/powerpoint/2010/main" val="2907237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68D13D-632F-303C-E27E-C6706A54F2F5}"/>
              </a:ext>
            </a:extLst>
          </p:cNvPr>
          <p:cNvSpPr txBox="1">
            <a:spLocks/>
          </p:cNvSpPr>
          <p:nvPr/>
        </p:nvSpPr>
        <p:spPr>
          <a:xfrm>
            <a:off x="9144000" y="6490156"/>
            <a:ext cx="2286000" cy="215444"/>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800" b="0" i="0" kern="1200">
                <a:solidFill>
                  <a:schemeClr val="tx1"/>
                </a:solidFill>
                <a:latin typeface="Gibson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Confidential &amp; Proprietary    </a:t>
            </a:r>
            <a:r>
              <a:rPr lang="en-US" dirty="0">
                <a:solidFill>
                  <a:schemeClr val="accent1"/>
                </a:solidFill>
              </a:rPr>
              <a:t>|</a:t>
            </a:r>
            <a:r>
              <a:rPr lang="en-US" dirty="0"/>
              <a:t> </a:t>
            </a:r>
          </a:p>
        </p:txBody>
      </p:sp>
      <p:sp>
        <p:nvSpPr>
          <p:cNvPr id="5" name="Slide Number Placeholder 4">
            <a:extLst>
              <a:ext uri="{FF2B5EF4-FFF2-40B4-BE49-F238E27FC236}">
                <a16:creationId xmlns:a16="http://schemas.microsoft.com/office/drawing/2014/main" id="{03E1EEEE-3544-F9D0-D180-D5A319145654}"/>
              </a:ext>
            </a:extLst>
          </p:cNvPr>
          <p:cNvSpPr txBox="1">
            <a:spLocks/>
          </p:cNvSpPr>
          <p:nvPr/>
        </p:nvSpPr>
        <p:spPr>
          <a:xfrm>
            <a:off x="11353800" y="6490156"/>
            <a:ext cx="457200" cy="215444"/>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800" b="0" i="0" kern="1200">
                <a:solidFill>
                  <a:schemeClr val="tx2"/>
                </a:solidFill>
                <a:latin typeface="Gibson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FA179E-7522-C04D-B148-6CA5DFA5CB78}" type="slidenum">
              <a:rPr lang="en-US" smtClean="0"/>
              <a:pPr/>
              <a:t>31</a:t>
            </a:fld>
            <a:endParaRPr lang="en-US" dirty="0"/>
          </a:p>
        </p:txBody>
      </p:sp>
      <p:sp>
        <p:nvSpPr>
          <p:cNvPr id="2" name="Title 1">
            <a:extLst>
              <a:ext uri="{FF2B5EF4-FFF2-40B4-BE49-F238E27FC236}">
                <a16:creationId xmlns:a16="http://schemas.microsoft.com/office/drawing/2014/main" id="{1F76BFDC-284D-67BF-4283-7BAB14A69077}"/>
              </a:ext>
            </a:extLst>
          </p:cNvPr>
          <p:cNvSpPr txBox="1">
            <a:spLocks/>
          </p:cNvSpPr>
          <p:nvPr/>
        </p:nvSpPr>
        <p:spPr>
          <a:xfrm>
            <a:off x="-761326" y="1473783"/>
            <a:ext cx="11125200" cy="6858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0" i="0" kern="1200">
                <a:solidFill>
                  <a:schemeClr val="tx1"/>
                </a:solidFill>
                <a:latin typeface="Gibson" pitchFamily="2" charset="77"/>
                <a:ea typeface="+mj-ea"/>
                <a:cs typeface="+mj-cs"/>
              </a:defRPr>
            </a:lvl1pPr>
          </a:lstStyle>
          <a:p>
            <a:endParaRPr lang="en-US" sz="3000" baseline="30000" dirty="0">
              <a:cs typeface="Arial" panose="020B0604020202020204" pitchFamily="34" charset="0"/>
            </a:endParaRPr>
          </a:p>
        </p:txBody>
      </p:sp>
      <p:pic>
        <p:nvPicPr>
          <p:cNvPr id="3" name="Picture 2">
            <a:extLst>
              <a:ext uri="{FF2B5EF4-FFF2-40B4-BE49-F238E27FC236}">
                <a16:creationId xmlns:a16="http://schemas.microsoft.com/office/drawing/2014/main" id="{4269681D-1606-E472-ECAB-2DC44E1DA6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000" y="3232298"/>
            <a:ext cx="11201400" cy="3473302"/>
          </a:xfrm>
          <a:prstGeom prst="rect">
            <a:avLst/>
          </a:prstGeom>
        </p:spPr>
      </p:pic>
      <p:sp>
        <p:nvSpPr>
          <p:cNvPr id="7" name="TextBox 6">
            <a:extLst>
              <a:ext uri="{FF2B5EF4-FFF2-40B4-BE49-F238E27FC236}">
                <a16:creationId xmlns:a16="http://schemas.microsoft.com/office/drawing/2014/main" id="{EBB04983-56F2-A8BF-DD1A-5F04C9445EAF}"/>
              </a:ext>
            </a:extLst>
          </p:cNvPr>
          <p:cNvSpPr txBox="1"/>
          <p:nvPr/>
        </p:nvSpPr>
        <p:spPr>
          <a:xfrm>
            <a:off x="8077200" y="2971800"/>
            <a:ext cx="3810000" cy="307777"/>
          </a:xfrm>
          <a:prstGeom prst="rect">
            <a:avLst/>
          </a:prstGeom>
          <a:noFill/>
        </p:spPr>
        <p:txBody>
          <a:bodyPr wrap="square">
            <a:spAutoFit/>
          </a:bodyPr>
          <a:lstStyle/>
          <a:p>
            <a:r>
              <a:rPr lang="en-US" sz="1400" dirty="0">
                <a:latin typeface="Gibson" panose="02000000000000000000" pitchFamily="50" charset="0"/>
              </a:rPr>
              <a:t>Mechanical Properties at Room Temperature</a:t>
            </a:r>
          </a:p>
        </p:txBody>
      </p:sp>
      <p:sp>
        <p:nvSpPr>
          <p:cNvPr id="9" name="Title 8">
            <a:extLst>
              <a:ext uri="{FF2B5EF4-FFF2-40B4-BE49-F238E27FC236}">
                <a16:creationId xmlns:a16="http://schemas.microsoft.com/office/drawing/2014/main" id="{5B46B4F8-176B-F738-F023-3D654700CD16}"/>
              </a:ext>
            </a:extLst>
          </p:cNvPr>
          <p:cNvSpPr>
            <a:spLocks noGrp="1"/>
          </p:cNvSpPr>
          <p:nvPr>
            <p:ph type="title"/>
          </p:nvPr>
        </p:nvSpPr>
        <p:spPr/>
        <p:txBody>
          <a:bodyPr>
            <a:normAutofit fontScale="90000"/>
          </a:bodyPr>
          <a:lstStyle/>
          <a:p>
            <a:r>
              <a:rPr lang="en-US" sz="4000" dirty="0"/>
              <a:t>M300 Tool Steel</a:t>
            </a:r>
            <a:br>
              <a:rPr lang="en-US" sz="4000" baseline="30000" dirty="0">
                <a:cs typeface="Arial" panose="020B0604020202020204" pitchFamily="34" charset="0"/>
              </a:rPr>
            </a:br>
            <a:endParaRPr lang="en-US" dirty="0"/>
          </a:p>
        </p:txBody>
      </p:sp>
      <p:sp>
        <p:nvSpPr>
          <p:cNvPr id="10" name="Content Placeholder 9">
            <a:extLst>
              <a:ext uri="{FF2B5EF4-FFF2-40B4-BE49-F238E27FC236}">
                <a16:creationId xmlns:a16="http://schemas.microsoft.com/office/drawing/2014/main" id="{905BD4C7-B73A-9ABD-FD9B-9246110ACCE1}"/>
              </a:ext>
            </a:extLst>
          </p:cNvPr>
          <p:cNvSpPr>
            <a:spLocks noGrp="1"/>
          </p:cNvSpPr>
          <p:nvPr>
            <p:ph idx="1"/>
          </p:nvPr>
        </p:nvSpPr>
        <p:spPr>
          <a:xfrm>
            <a:off x="533400" y="1981200"/>
            <a:ext cx="11125200" cy="1251098"/>
          </a:xfrm>
        </p:spPr>
        <p:txBody>
          <a:bodyPr>
            <a:normAutofit lnSpcReduction="10000"/>
          </a:bodyPr>
          <a:lstStyle/>
          <a:p>
            <a:r>
              <a:rPr lang="en-US" dirty="0">
                <a:latin typeface="Gibson Light" panose="02000000000000000000" pitchFamily="50" charset="0"/>
              </a:rPr>
              <a:t>U</a:t>
            </a:r>
            <a:r>
              <a:rPr lang="en-US" b="0" i="0" dirty="0">
                <a:effectLst/>
                <a:latin typeface="Gibson Light" panose="02000000000000000000" pitchFamily="50" charset="0"/>
              </a:rPr>
              <a:t>ltra-low carbon alloy with very high strength &amp; hardness, comprised mainly of nickel, with cobalt, molybdenum, &amp; titanium as secondary intermetallic alloying metals.</a:t>
            </a:r>
            <a:endParaRPr lang="en-US" dirty="0">
              <a:latin typeface="Gibson Light" panose="02000000000000000000" pitchFamily="50" charset="0"/>
            </a:endParaRPr>
          </a:p>
          <a:p>
            <a:r>
              <a:rPr lang="en-US" dirty="0">
                <a:latin typeface="Gibson Light" panose="02000000000000000000" pitchFamily="50" charset="0"/>
              </a:rPr>
              <a:t>Maraging tool steel is a proven material for the die &amp; tooling industry</a:t>
            </a:r>
          </a:p>
          <a:p>
            <a:endParaRPr lang="en-US" dirty="0">
              <a:latin typeface="Gibson Light" panose="02000000000000000000" pitchFamily="50" charset="0"/>
            </a:endParaRPr>
          </a:p>
          <a:p>
            <a:endParaRPr lang="en-US" dirty="0"/>
          </a:p>
        </p:txBody>
      </p:sp>
    </p:spTree>
    <p:extLst>
      <p:ext uri="{BB962C8B-B14F-4D97-AF65-F5344CB8AC3E}">
        <p14:creationId xmlns:p14="http://schemas.microsoft.com/office/powerpoint/2010/main" val="4233223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B56F-6990-EBD0-147C-199CA315DDB7}"/>
              </a:ext>
            </a:extLst>
          </p:cNvPr>
          <p:cNvSpPr>
            <a:spLocks noGrp="1"/>
          </p:cNvSpPr>
          <p:nvPr>
            <p:ph type="title"/>
          </p:nvPr>
        </p:nvSpPr>
        <p:spPr/>
        <p:txBody>
          <a:bodyPr/>
          <a:lstStyle/>
          <a:p>
            <a:r>
              <a:rPr lang="en-US" dirty="0"/>
              <a:t>Fleet-Level Standardization</a:t>
            </a:r>
          </a:p>
        </p:txBody>
      </p:sp>
      <p:sp>
        <p:nvSpPr>
          <p:cNvPr id="3" name="Footer Placeholder 2">
            <a:extLst>
              <a:ext uri="{FF2B5EF4-FFF2-40B4-BE49-F238E27FC236}">
                <a16:creationId xmlns:a16="http://schemas.microsoft.com/office/drawing/2014/main" id="{A67B7FF6-F032-9806-9ABB-380DDBA6CD1F}"/>
              </a:ext>
            </a:extLst>
          </p:cNvPr>
          <p:cNvSpPr>
            <a:spLocks noGrp="1"/>
          </p:cNvSpPr>
          <p:nvPr>
            <p:ph type="ftr" sz="quarter" idx="10"/>
          </p:nvPr>
        </p:nvSpPr>
        <p:spPr/>
        <p:txBody>
          <a:bodyPr/>
          <a:lstStyle/>
          <a:p>
            <a:r>
              <a:rPr lang="en-US" dirty="0">
                <a:solidFill>
                  <a:schemeClr val="tx2"/>
                </a:solidFill>
              </a:rPr>
              <a:t>Confidential &amp; Proprietary    </a:t>
            </a:r>
            <a:r>
              <a:rPr lang="en-US" dirty="0">
                <a:solidFill>
                  <a:schemeClr val="accent1"/>
                </a:solidFill>
              </a:rPr>
              <a:t>|</a:t>
            </a:r>
            <a:r>
              <a:rPr lang="en-US" dirty="0"/>
              <a:t> </a:t>
            </a:r>
          </a:p>
        </p:txBody>
      </p:sp>
      <p:sp>
        <p:nvSpPr>
          <p:cNvPr id="4" name="Slide Number Placeholder 3">
            <a:extLst>
              <a:ext uri="{FF2B5EF4-FFF2-40B4-BE49-F238E27FC236}">
                <a16:creationId xmlns:a16="http://schemas.microsoft.com/office/drawing/2014/main" id="{9EE41DA6-06F9-DF54-1B60-71BAB5DE7EAB}"/>
              </a:ext>
            </a:extLst>
          </p:cNvPr>
          <p:cNvSpPr>
            <a:spLocks noGrp="1"/>
          </p:cNvSpPr>
          <p:nvPr>
            <p:ph type="sldNum" sz="quarter" idx="11"/>
          </p:nvPr>
        </p:nvSpPr>
        <p:spPr/>
        <p:txBody>
          <a:bodyPr/>
          <a:lstStyle/>
          <a:p>
            <a:fld id="{43FA179E-7522-C04D-B148-6CA5DFA5CB78}" type="slidenum">
              <a:rPr lang="en-US" smtClean="0"/>
              <a:pPr/>
              <a:t>32</a:t>
            </a:fld>
            <a:endParaRPr lang="en-US" dirty="0"/>
          </a:p>
        </p:txBody>
      </p:sp>
      <p:sp>
        <p:nvSpPr>
          <p:cNvPr id="5" name="Content Placeholder 4">
            <a:extLst>
              <a:ext uri="{FF2B5EF4-FFF2-40B4-BE49-F238E27FC236}">
                <a16:creationId xmlns:a16="http://schemas.microsoft.com/office/drawing/2014/main" id="{02C9868D-6328-AF8B-1F0C-4AE94DA2D71C}"/>
              </a:ext>
            </a:extLst>
          </p:cNvPr>
          <p:cNvSpPr>
            <a:spLocks noGrp="1"/>
          </p:cNvSpPr>
          <p:nvPr>
            <p:ph sz="quarter" idx="12"/>
          </p:nvPr>
        </p:nvSpPr>
        <p:spPr/>
        <p:txBody>
          <a:bodyPr>
            <a:normAutofit lnSpcReduction="10000"/>
          </a:bodyPr>
          <a:lstStyle/>
          <a:p>
            <a:r>
              <a:rPr lang="en-US" dirty="0"/>
              <a:t>Controlled Parameters: </a:t>
            </a:r>
          </a:p>
          <a:p>
            <a:pPr marL="342900" indent="-342900">
              <a:buFont typeface="Arial" panose="020B0604020202020204" pitchFamily="34" charset="0"/>
              <a:buChar char="•"/>
            </a:pPr>
            <a:r>
              <a:rPr lang="en-US" dirty="0"/>
              <a:t>Qualifiable set of generalized parameters</a:t>
            </a:r>
          </a:p>
          <a:p>
            <a:pPr marL="342900" indent="-342900">
              <a:buFont typeface="Arial" panose="020B0604020202020204" pitchFamily="34" charset="0"/>
              <a:buChar char="•"/>
            </a:pPr>
            <a:r>
              <a:rPr lang="en-US" dirty="0"/>
              <a:t>Driven by real world applications over time with industry leaders</a:t>
            </a:r>
          </a:p>
          <a:p>
            <a:pPr marL="342900" indent="-342900">
              <a:buFont typeface="Arial" panose="020B0604020202020204" pitchFamily="34" charset="0"/>
              <a:buChar char="•"/>
            </a:pPr>
            <a:r>
              <a:rPr lang="en-US" dirty="0"/>
              <a:t>Constantly generating pedigree data on material properties</a:t>
            </a:r>
          </a:p>
          <a:p>
            <a:r>
              <a:rPr lang="en-US" dirty="0"/>
              <a:t>Enables establishment of material property datasets at the fleet / equipment supplier level</a:t>
            </a:r>
          </a:p>
          <a:p>
            <a:r>
              <a:rPr lang="en-US" dirty="0"/>
              <a:t>Crates a consistent supply chain for in-house or CM-sourced manufacturing</a:t>
            </a:r>
          </a:p>
        </p:txBody>
      </p:sp>
      <p:pic>
        <p:nvPicPr>
          <p:cNvPr id="8" name="Content Placeholder 7" descr="A picture containing person, person, indoor&#10;&#10;Description automatically generated">
            <a:extLst>
              <a:ext uri="{FF2B5EF4-FFF2-40B4-BE49-F238E27FC236}">
                <a16:creationId xmlns:a16="http://schemas.microsoft.com/office/drawing/2014/main" id="{4ECB2368-FD23-C9D2-7A2D-20AED0210ABF}"/>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6324600" y="2221611"/>
            <a:ext cx="5334000" cy="3557778"/>
          </a:xfrm>
        </p:spPr>
      </p:pic>
    </p:spTree>
    <p:extLst>
      <p:ext uri="{BB962C8B-B14F-4D97-AF65-F5344CB8AC3E}">
        <p14:creationId xmlns:p14="http://schemas.microsoft.com/office/powerpoint/2010/main" val="3629669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CA0DE1E-167C-C9A0-FD05-9D766ED13082}"/>
              </a:ext>
            </a:extLst>
          </p:cNvPr>
          <p:cNvSpPr/>
          <p:nvPr/>
        </p:nvSpPr>
        <p:spPr>
          <a:xfrm>
            <a:off x="4567449" y="3348615"/>
            <a:ext cx="6938751" cy="2743200"/>
          </a:xfrm>
          <a:prstGeom prst="roundRect">
            <a:avLst>
              <a:gd name="adj" fmla="val 49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8">
            <a:extLst>
              <a:ext uri="{FF2B5EF4-FFF2-40B4-BE49-F238E27FC236}">
                <a16:creationId xmlns:a16="http://schemas.microsoft.com/office/drawing/2014/main" id="{A8FA888B-D048-FCAF-D2AB-E2F1128BAC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207" r="10767"/>
          <a:stretch/>
        </p:blipFill>
        <p:spPr>
          <a:xfrm>
            <a:off x="8140319" y="3352800"/>
            <a:ext cx="3670681" cy="2462454"/>
          </a:xfrm>
          <a:prstGeom prst="rect">
            <a:avLst/>
          </a:prstGeom>
        </p:spPr>
      </p:pic>
      <p:sp>
        <p:nvSpPr>
          <p:cNvPr id="61" name="Rounded Rectangle 60">
            <a:extLst>
              <a:ext uri="{FF2B5EF4-FFF2-40B4-BE49-F238E27FC236}">
                <a16:creationId xmlns:a16="http://schemas.microsoft.com/office/drawing/2014/main" id="{6EAF1A24-0037-F300-5833-F67CDCD1EE29}"/>
              </a:ext>
            </a:extLst>
          </p:cNvPr>
          <p:cNvSpPr/>
          <p:nvPr/>
        </p:nvSpPr>
        <p:spPr>
          <a:xfrm>
            <a:off x="736600" y="3348615"/>
            <a:ext cx="3560749" cy="2743200"/>
          </a:xfrm>
          <a:prstGeom prst="roundRect">
            <a:avLst>
              <a:gd name="adj" fmla="val 630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D0BA2A-2B56-4749-AD0F-046866316615}"/>
              </a:ext>
            </a:extLst>
          </p:cNvPr>
          <p:cNvSpPr>
            <a:spLocks noGrp="1"/>
          </p:cNvSpPr>
          <p:nvPr>
            <p:ph type="title"/>
          </p:nvPr>
        </p:nvSpPr>
        <p:spPr/>
        <p:txBody>
          <a:bodyPr/>
          <a:lstStyle/>
          <a:p>
            <a:r>
              <a:rPr lang="en-US" dirty="0"/>
              <a:t>Get The Same Part – No Matter Where You Print</a:t>
            </a:r>
          </a:p>
        </p:txBody>
      </p:sp>
      <p:sp>
        <p:nvSpPr>
          <p:cNvPr id="12" name="Rectangle: Rounded Corners 11">
            <a:extLst>
              <a:ext uri="{FF2B5EF4-FFF2-40B4-BE49-F238E27FC236}">
                <a16:creationId xmlns:a16="http://schemas.microsoft.com/office/drawing/2014/main" id="{8EE1D609-4E4A-4250-BE5B-933EC094654F}"/>
              </a:ext>
            </a:extLst>
          </p:cNvPr>
          <p:cNvSpPr/>
          <p:nvPr/>
        </p:nvSpPr>
        <p:spPr>
          <a:xfrm>
            <a:off x="736600" y="2123483"/>
            <a:ext cx="1755648" cy="99711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bson" panose="02000000000000000000" pitchFamily="50" charset="0"/>
                <a:ea typeface="+mn-ea"/>
                <a:cs typeface="+mn-cs"/>
              </a:rPr>
              <a:t>OEM</a:t>
            </a:r>
          </a:p>
        </p:txBody>
      </p:sp>
      <p:cxnSp>
        <p:nvCxnSpPr>
          <p:cNvPr id="17" name="Connector: Elbow 16">
            <a:extLst>
              <a:ext uri="{FF2B5EF4-FFF2-40B4-BE49-F238E27FC236}">
                <a16:creationId xmlns:a16="http://schemas.microsoft.com/office/drawing/2014/main" id="{77E05C8B-F98B-492E-A052-CFEDAA32115A}"/>
              </a:ext>
            </a:extLst>
          </p:cNvPr>
          <p:cNvCxnSpPr>
            <a:cxnSpLocks/>
            <a:endCxn id="45" idx="0"/>
          </p:cNvCxnSpPr>
          <p:nvPr/>
        </p:nvCxnSpPr>
        <p:spPr>
          <a:xfrm>
            <a:off x="2383099" y="2610258"/>
            <a:ext cx="3317793" cy="1501207"/>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E8E4A054-E51D-4BE3-BED7-58D7523021DB}"/>
              </a:ext>
            </a:extLst>
          </p:cNvPr>
          <p:cNvCxnSpPr>
            <a:cxnSpLocks/>
            <a:stCxn id="12" idx="3"/>
            <a:endCxn id="15" idx="0"/>
          </p:cNvCxnSpPr>
          <p:nvPr/>
        </p:nvCxnSpPr>
        <p:spPr>
          <a:xfrm>
            <a:off x="2492248" y="2622038"/>
            <a:ext cx="5239876" cy="1489427"/>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6750048-DC80-4A11-B293-4201A41DF7AD}"/>
              </a:ext>
            </a:extLst>
          </p:cNvPr>
          <p:cNvSpPr/>
          <p:nvPr/>
        </p:nvSpPr>
        <p:spPr>
          <a:xfrm>
            <a:off x="2886074" y="1905000"/>
            <a:ext cx="2066926" cy="633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E1A28"/>
                </a:solidFill>
                <a:effectLst/>
                <a:uLnTx/>
                <a:uFillTx/>
                <a:latin typeface="Gibson Light" panose="02000000000000000000" pitchFamily="2" charset="77"/>
              </a:rPr>
              <a:t>*.</a:t>
            </a:r>
            <a:r>
              <a:rPr lang="en-US" dirty="0">
                <a:solidFill>
                  <a:srgbClr val="0E1A28"/>
                </a:solidFill>
                <a:latin typeface="Gibson Light" panose="02000000000000000000" pitchFamily="2" charset="77"/>
              </a:rPr>
              <a:t>v</a:t>
            </a:r>
            <a:r>
              <a:rPr kumimoji="0" lang="en-US" sz="1800" u="none" strike="noStrike" kern="1200" cap="none" spc="0" normalizeH="0" baseline="0" noProof="0" dirty="0" err="1">
                <a:ln>
                  <a:noFill/>
                </a:ln>
                <a:solidFill>
                  <a:srgbClr val="0E1A28"/>
                </a:solidFill>
                <a:effectLst/>
                <a:uLnTx/>
                <a:uFillTx/>
                <a:latin typeface="Gibson Light" panose="02000000000000000000" pitchFamily="2" charset="77"/>
              </a:rPr>
              <a:t>eloPrint</a:t>
            </a:r>
            <a:r>
              <a:rPr kumimoji="0" lang="en-US" sz="1800" u="none" strike="noStrike" kern="1200" cap="none" spc="0" normalizeH="0" baseline="0" noProof="0" dirty="0">
                <a:ln>
                  <a:noFill/>
                </a:ln>
                <a:solidFill>
                  <a:srgbClr val="0E1A28"/>
                </a:solidFill>
                <a:effectLst/>
                <a:uLnTx/>
                <a:uFillTx/>
                <a:latin typeface="Gibson Light" panose="02000000000000000000" pitchFamily="2"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E1A28"/>
                </a:solidFill>
                <a:effectLst/>
                <a:uLnTx/>
                <a:uFillTx/>
                <a:latin typeface="Gibson Light" panose="02000000000000000000" pitchFamily="2" charset="77"/>
              </a:rPr>
              <a:t>(Golden Print File)</a:t>
            </a:r>
          </a:p>
        </p:txBody>
      </p:sp>
      <p:grpSp>
        <p:nvGrpSpPr>
          <p:cNvPr id="48" name="Group 47">
            <a:extLst>
              <a:ext uri="{FF2B5EF4-FFF2-40B4-BE49-F238E27FC236}">
                <a16:creationId xmlns:a16="http://schemas.microsoft.com/office/drawing/2014/main" id="{A0649F81-3142-F75D-04C0-090474ADAE16}"/>
              </a:ext>
            </a:extLst>
          </p:cNvPr>
          <p:cNvGrpSpPr/>
          <p:nvPr/>
        </p:nvGrpSpPr>
        <p:grpSpPr>
          <a:xfrm>
            <a:off x="1219200" y="3660531"/>
            <a:ext cx="2728705" cy="2123772"/>
            <a:chOff x="2057400" y="3886200"/>
            <a:chExt cx="2728705" cy="2123772"/>
          </a:xfrm>
        </p:grpSpPr>
        <p:grpSp>
          <p:nvGrpSpPr>
            <p:cNvPr id="6" name="Group 5">
              <a:extLst>
                <a:ext uri="{FF2B5EF4-FFF2-40B4-BE49-F238E27FC236}">
                  <a16:creationId xmlns:a16="http://schemas.microsoft.com/office/drawing/2014/main" id="{6EA36B01-DEB5-4E48-A19D-0CEB6E9EE68A}"/>
                </a:ext>
              </a:extLst>
            </p:cNvPr>
            <p:cNvGrpSpPr/>
            <p:nvPr/>
          </p:nvGrpSpPr>
          <p:grpSpPr>
            <a:xfrm>
              <a:off x="2914068" y="3886200"/>
              <a:ext cx="1872037" cy="1712451"/>
              <a:chOff x="3721100" y="1624614"/>
              <a:chExt cx="4406642" cy="4030989"/>
            </a:xfrm>
          </p:grpSpPr>
          <p:pic>
            <p:nvPicPr>
              <p:cNvPr id="7" name="Picture 6">
                <a:extLst>
                  <a:ext uri="{FF2B5EF4-FFF2-40B4-BE49-F238E27FC236}">
                    <a16:creationId xmlns:a16="http://schemas.microsoft.com/office/drawing/2014/main" id="{7308848F-515C-4924-9CD4-BC9C62C5FABE}"/>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a:off x="3721100" y="3006868"/>
                <a:ext cx="4406642" cy="2648735"/>
              </a:xfrm>
              <a:prstGeom prst="rect">
                <a:avLst/>
              </a:prstGeom>
            </p:spPr>
          </p:pic>
          <p:pic>
            <p:nvPicPr>
              <p:cNvPr id="8" name="Picture 7" descr="A picture containing cabinet, refrigerator, side, sitting&#10;&#10;Description automatically generated">
                <a:extLst>
                  <a:ext uri="{FF2B5EF4-FFF2-40B4-BE49-F238E27FC236}">
                    <a16:creationId xmlns:a16="http://schemas.microsoft.com/office/drawing/2014/main" id="{171CA967-A596-4C42-B4BC-D52AFC260F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9106" y="1624614"/>
                <a:ext cx="3362629" cy="3528147"/>
              </a:xfrm>
              <a:prstGeom prst="rect">
                <a:avLst/>
              </a:prstGeom>
            </p:spPr>
          </p:pic>
        </p:grpSp>
        <p:sp>
          <p:nvSpPr>
            <p:cNvPr id="19" name="Rectangle: Rounded Corners 18">
              <a:extLst>
                <a:ext uri="{FF2B5EF4-FFF2-40B4-BE49-F238E27FC236}">
                  <a16:creationId xmlns:a16="http://schemas.microsoft.com/office/drawing/2014/main" id="{ADD96BFE-E15F-4F28-91AC-468029BD3DE7}"/>
                </a:ext>
              </a:extLst>
            </p:cNvPr>
            <p:cNvSpPr/>
            <p:nvPr/>
          </p:nvSpPr>
          <p:spPr>
            <a:xfrm>
              <a:off x="2842419" y="5467773"/>
              <a:ext cx="1943686" cy="5421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Initial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qualification</a:t>
              </a:r>
            </a:p>
          </p:txBody>
        </p:sp>
        <p:pic>
          <p:nvPicPr>
            <p:cNvPr id="28" name="Picture 27" descr="A picture containing disk brake, transport&#10;&#10;Description automatically generated">
              <a:extLst>
                <a:ext uri="{FF2B5EF4-FFF2-40B4-BE49-F238E27FC236}">
                  <a16:creationId xmlns:a16="http://schemas.microsoft.com/office/drawing/2014/main" id="{64CE5A7A-07DF-4419-825F-3AF227E485DD}"/>
                </a:ext>
              </a:extLst>
            </p:cNvPr>
            <p:cNvPicPr>
              <a:picLocks noChangeAspect="1"/>
            </p:cNvPicPr>
            <p:nvPr/>
          </p:nvPicPr>
          <p:blipFill rotWithShape="1">
            <a:blip r:embed="rId5" cstate="email">
              <a:graysc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2057400" y="4635616"/>
              <a:ext cx="1266418" cy="1275272"/>
            </a:xfrm>
            <a:prstGeom prst="rect">
              <a:avLst/>
            </a:prstGeom>
          </p:spPr>
        </p:pic>
      </p:grpSp>
      <p:grpSp>
        <p:nvGrpSpPr>
          <p:cNvPr id="13" name="Group 12">
            <a:extLst>
              <a:ext uri="{FF2B5EF4-FFF2-40B4-BE49-F238E27FC236}">
                <a16:creationId xmlns:a16="http://schemas.microsoft.com/office/drawing/2014/main" id="{CC890FE1-A165-47CD-9C58-9A6516FCDB47}"/>
              </a:ext>
            </a:extLst>
          </p:cNvPr>
          <p:cNvGrpSpPr/>
          <p:nvPr/>
        </p:nvGrpSpPr>
        <p:grpSpPr>
          <a:xfrm>
            <a:off x="7014910" y="4111465"/>
            <a:ext cx="1437037" cy="1314533"/>
            <a:chOff x="3721100" y="1624614"/>
            <a:chExt cx="4406642" cy="4030989"/>
          </a:xfrm>
        </p:grpSpPr>
        <p:pic>
          <p:nvPicPr>
            <p:cNvPr id="14" name="Picture 13">
              <a:extLst>
                <a:ext uri="{FF2B5EF4-FFF2-40B4-BE49-F238E27FC236}">
                  <a16:creationId xmlns:a16="http://schemas.microsoft.com/office/drawing/2014/main" id="{C9A2272D-2E54-4EA2-A889-5FBEB1AED25C}"/>
                </a:ext>
              </a:extLst>
            </p:cNvPr>
            <p:cNvPicPr>
              <a:picLocks noChangeAspect="1"/>
            </p:cNvPicPr>
            <p:nvPr/>
          </p:nvPicPr>
          <p:blipFill rotWithShape="1">
            <a:blip r:embed="rId7" cstate="email">
              <a:alphaModFix amt="35000"/>
              <a:extLst>
                <a:ext uri="{28A0092B-C50C-407E-A947-70E740481C1C}">
                  <a14:useLocalDpi xmlns:a14="http://schemas.microsoft.com/office/drawing/2010/main"/>
                </a:ext>
              </a:extLst>
            </a:blip>
            <a:srcRect/>
            <a:stretch/>
          </p:blipFill>
          <p:spPr>
            <a:xfrm>
              <a:off x="3721100" y="3006868"/>
              <a:ext cx="4406642" cy="2648735"/>
            </a:xfrm>
            <a:prstGeom prst="rect">
              <a:avLst/>
            </a:prstGeom>
          </p:spPr>
        </p:pic>
        <p:pic>
          <p:nvPicPr>
            <p:cNvPr id="15" name="Picture 14" descr="A picture containing cabinet, refrigerator, side, sitting&#10;&#10;Description automatically generated">
              <a:extLst>
                <a:ext uri="{FF2B5EF4-FFF2-40B4-BE49-F238E27FC236}">
                  <a16:creationId xmlns:a16="http://schemas.microsoft.com/office/drawing/2014/main" id="{DA465158-52BD-4032-9B5B-1BEDF250C0A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39106" y="1624614"/>
              <a:ext cx="3362629" cy="3528147"/>
            </a:xfrm>
            <a:prstGeom prst="rect">
              <a:avLst/>
            </a:prstGeom>
          </p:spPr>
        </p:pic>
      </p:grpSp>
      <p:sp>
        <p:nvSpPr>
          <p:cNvPr id="21" name="Rectangle: Rounded Corners 20">
            <a:extLst>
              <a:ext uri="{FF2B5EF4-FFF2-40B4-BE49-F238E27FC236}">
                <a16:creationId xmlns:a16="http://schemas.microsoft.com/office/drawing/2014/main" id="{EF52460F-B783-4A6D-8EFE-923010141540}"/>
              </a:ext>
            </a:extLst>
          </p:cNvPr>
          <p:cNvSpPr/>
          <p:nvPr/>
        </p:nvSpPr>
        <p:spPr>
          <a:xfrm>
            <a:off x="7183835" y="5540595"/>
            <a:ext cx="1492037" cy="4162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All Sapphires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at Supplier B</a:t>
            </a:r>
          </a:p>
        </p:txBody>
      </p:sp>
      <p:pic>
        <p:nvPicPr>
          <p:cNvPr id="30" name="Picture 29" descr="A picture containing disk brake, transport&#10;&#10;Description automatically generated">
            <a:extLst>
              <a:ext uri="{FF2B5EF4-FFF2-40B4-BE49-F238E27FC236}">
                <a16:creationId xmlns:a16="http://schemas.microsoft.com/office/drawing/2014/main" id="{7BD2C559-F6A3-45D3-803C-EAE4135D3782}"/>
              </a:ext>
            </a:extLst>
          </p:cNvPr>
          <p:cNvPicPr>
            <a:picLocks noChangeAspect="1"/>
          </p:cNvPicPr>
          <p:nvPr/>
        </p:nvPicPr>
        <p:blipFill rotWithShape="1">
          <a:blip r:embed="rId9" cstate="email">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a:stretch/>
        </p:blipFill>
        <p:spPr>
          <a:xfrm>
            <a:off x="6688431" y="4696109"/>
            <a:ext cx="972144" cy="978940"/>
          </a:xfrm>
          <a:prstGeom prst="rect">
            <a:avLst/>
          </a:prstGeom>
        </p:spPr>
      </p:pic>
      <p:sp>
        <p:nvSpPr>
          <p:cNvPr id="4" name="TextBox 3">
            <a:extLst>
              <a:ext uri="{FF2B5EF4-FFF2-40B4-BE49-F238E27FC236}">
                <a16:creationId xmlns:a16="http://schemas.microsoft.com/office/drawing/2014/main" id="{A16EDE66-BBD2-5BD5-8A12-1FEA9109D6C6}"/>
              </a:ext>
            </a:extLst>
          </p:cNvPr>
          <p:cNvSpPr txBox="1"/>
          <p:nvPr/>
        </p:nvSpPr>
        <p:spPr>
          <a:xfrm>
            <a:off x="5990818" y="2212731"/>
            <a:ext cx="4062464" cy="400110"/>
          </a:xfrm>
          <a:prstGeom prst="rect">
            <a:avLst/>
          </a:prstGeom>
          <a:noFill/>
        </p:spPr>
        <p:txBody>
          <a:bodyPr wrap="square" rtlCol="0" anchor="t" anchorCtr="0">
            <a:spAutoFit/>
          </a:bodyPr>
          <a:lstStyle/>
          <a:p>
            <a:pPr algn="ctr"/>
            <a:r>
              <a:rPr lang="en-US" sz="2000" dirty="0">
                <a:latin typeface="Gibson Light" panose="02000000000000000000" pitchFamily="2" charset="77"/>
              </a:rPr>
              <a:t>Contract Manufacturing Network</a:t>
            </a:r>
          </a:p>
        </p:txBody>
      </p:sp>
      <p:grpSp>
        <p:nvGrpSpPr>
          <p:cNvPr id="32" name="Group 31">
            <a:extLst>
              <a:ext uri="{FF2B5EF4-FFF2-40B4-BE49-F238E27FC236}">
                <a16:creationId xmlns:a16="http://schemas.microsoft.com/office/drawing/2014/main" id="{2BE1A165-AE88-7361-2CE8-6854DB22470D}"/>
              </a:ext>
            </a:extLst>
          </p:cNvPr>
          <p:cNvGrpSpPr/>
          <p:nvPr/>
        </p:nvGrpSpPr>
        <p:grpSpPr>
          <a:xfrm>
            <a:off x="10957560" y="4382998"/>
            <a:ext cx="396240" cy="91440"/>
            <a:chOff x="9959656" y="363766"/>
            <a:chExt cx="396240" cy="91440"/>
          </a:xfrm>
        </p:grpSpPr>
        <p:sp>
          <p:nvSpPr>
            <p:cNvPr id="25" name="Oval 24">
              <a:extLst>
                <a:ext uri="{FF2B5EF4-FFF2-40B4-BE49-F238E27FC236}">
                  <a16:creationId xmlns:a16="http://schemas.microsoft.com/office/drawing/2014/main" id="{4CE4D7EC-1321-2770-C370-FBACDD4AC952}"/>
                </a:ext>
              </a:extLst>
            </p:cNvPr>
            <p:cNvSpPr/>
            <p:nvPr/>
          </p:nvSpPr>
          <p:spPr>
            <a:xfrm>
              <a:off x="9959656" y="36376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573B32B-2C65-D6FE-8C86-38E87083A3E9}"/>
                </a:ext>
              </a:extLst>
            </p:cNvPr>
            <p:cNvSpPr/>
            <p:nvPr/>
          </p:nvSpPr>
          <p:spPr>
            <a:xfrm>
              <a:off x="10112056" y="36376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AAD5CDB-1317-2BA2-DB5E-13B930089117}"/>
                </a:ext>
              </a:extLst>
            </p:cNvPr>
            <p:cNvSpPr/>
            <p:nvPr/>
          </p:nvSpPr>
          <p:spPr>
            <a:xfrm>
              <a:off x="10264456" y="36376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id="{5D0FB911-A467-6184-C752-2B97D9A9AFDD}"/>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a:off x="8997458" y="4372677"/>
            <a:ext cx="1872037" cy="1125240"/>
          </a:xfrm>
          <a:prstGeom prst="rect">
            <a:avLst/>
          </a:prstGeom>
        </p:spPr>
      </p:pic>
      <p:sp>
        <p:nvSpPr>
          <p:cNvPr id="36" name="Rectangle: Rounded Corners 20">
            <a:extLst>
              <a:ext uri="{FF2B5EF4-FFF2-40B4-BE49-F238E27FC236}">
                <a16:creationId xmlns:a16="http://schemas.microsoft.com/office/drawing/2014/main" id="{E5E7888A-5F1B-D115-3F07-15BB2D8D1F79}"/>
              </a:ext>
            </a:extLst>
          </p:cNvPr>
          <p:cNvSpPr/>
          <p:nvPr/>
        </p:nvSpPr>
        <p:spPr>
          <a:xfrm>
            <a:off x="9217518" y="5477601"/>
            <a:ext cx="1943686" cy="5421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All Sapphires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at Supplier C</a:t>
            </a:r>
          </a:p>
        </p:txBody>
      </p:sp>
      <p:grpSp>
        <p:nvGrpSpPr>
          <p:cNvPr id="41" name="Group 40">
            <a:extLst>
              <a:ext uri="{FF2B5EF4-FFF2-40B4-BE49-F238E27FC236}">
                <a16:creationId xmlns:a16="http://schemas.microsoft.com/office/drawing/2014/main" id="{5E7DE85F-6374-A0B3-CD25-E3B31DDDFAD5}"/>
              </a:ext>
            </a:extLst>
          </p:cNvPr>
          <p:cNvGrpSpPr/>
          <p:nvPr/>
        </p:nvGrpSpPr>
        <p:grpSpPr>
          <a:xfrm>
            <a:off x="4983678" y="4111465"/>
            <a:ext cx="1437037" cy="1314533"/>
            <a:chOff x="3721100" y="1624614"/>
            <a:chExt cx="4406642" cy="4030989"/>
          </a:xfrm>
        </p:grpSpPr>
        <p:pic>
          <p:nvPicPr>
            <p:cNvPr id="44" name="Picture 43">
              <a:extLst>
                <a:ext uri="{FF2B5EF4-FFF2-40B4-BE49-F238E27FC236}">
                  <a16:creationId xmlns:a16="http://schemas.microsoft.com/office/drawing/2014/main" id="{58326E81-419F-BC58-B3A2-D787C9F20C38}"/>
                </a:ext>
              </a:extLst>
            </p:cNvPr>
            <p:cNvPicPr>
              <a:picLocks noChangeAspect="1"/>
            </p:cNvPicPr>
            <p:nvPr/>
          </p:nvPicPr>
          <p:blipFill rotWithShape="1">
            <a:blip r:embed="rId7" cstate="email">
              <a:alphaModFix amt="35000"/>
              <a:extLst>
                <a:ext uri="{28A0092B-C50C-407E-A947-70E740481C1C}">
                  <a14:useLocalDpi xmlns:a14="http://schemas.microsoft.com/office/drawing/2010/main"/>
                </a:ext>
              </a:extLst>
            </a:blip>
            <a:srcRect/>
            <a:stretch/>
          </p:blipFill>
          <p:spPr>
            <a:xfrm>
              <a:off x="3721100" y="3006868"/>
              <a:ext cx="4406642" cy="2648735"/>
            </a:xfrm>
            <a:prstGeom prst="rect">
              <a:avLst/>
            </a:prstGeom>
          </p:spPr>
        </p:pic>
        <p:pic>
          <p:nvPicPr>
            <p:cNvPr id="45" name="Picture 44" descr="A picture containing cabinet, refrigerator, side, sitting&#10;&#10;Description automatically generated">
              <a:extLst>
                <a:ext uri="{FF2B5EF4-FFF2-40B4-BE49-F238E27FC236}">
                  <a16:creationId xmlns:a16="http://schemas.microsoft.com/office/drawing/2014/main" id="{6D69EA4C-F603-F3C8-744D-569E9F67E41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39106" y="1624614"/>
              <a:ext cx="3362629" cy="3528147"/>
            </a:xfrm>
            <a:prstGeom prst="rect">
              <a:avLst/>
            </a:prstGeom>
          </p:spPr>
        </p:pic>
      </p:grpSp>
      <p:sp>
        <p:nvSpPr>
          <p:cNvPr id="42" name="Rectangle: Rounded Corners 20">
            <a:extLst>
              <a:ext uri="{FF2B5EF4-FFF2-40B4-BE49-F238E27FC236}">
                <a16:creationId xmlns:a16="http://schemas.microsoft.com/office/drawing/2014/main" id="{1308171D-67DE-6634-2FC3-33793C8A1655}"/>
              </a:ext>
            </a:extLst>
          </p:cNvPr>
          <p:cNvSpPr/>
          <p:nvPr/>
        </p:nvSpPr>
        <p:spPr>
          <a:xfrm>
            <a:off x="5152603" y="5540595"/>
            <a:ext cx="1492037" cy="4162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All Sapphires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1A28"/>
                </a:solidFill>
                <a:effectLst/>
                <a:uLnTx/>
                <a:uFillTx/>
                <a:latin typeface="Gibson" panose="02000000000000000000" pitchFamily="50" charset="0"/>
                <a:ea typeface="+mn-ea"/>
                <a:cs typeface="+mn-cs"/>
              </a:rPr>
              <a:t>at Supplier A</a:t>
            </a:r>
          </a:p>
        </p:txBody>
      </p:sp>
      <p:pic>
        <p:nvPicPr>
          <p:cNvPr id="43" name="Picture 42" descr="A picture containing disk brake, transport&#10;&#10;Description automatically generated">
            <a:extLst>
              <a:ext uri="{FF2B5EF4-FFF2-40B4-BE49-F238E27FC236}">
                <a16:creationId xmlns:a16="http://schemas.microsoft.com/office/drawing/2014/main" id="{E9EA7466-103B-C29B-5FEC-04F8CCA2FE5A}"/>
              </a:ext>
            </a:extLst>
          </p:cNvPr>
          <p:cNvPicPr>
            <a:picLocks noChangeAspect="1"/>
          </p:cNvPicPr>
          <p:nvPr/>
        </p:nvPicPr>
        <p:blipFill rotWithShape="1">
          <a:blip r:embed="rId9" cstate="email">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a:stretch/>
        </p:blipFill>
        <p:spPr>
          <a:xfrm>
            <a:off x="4724400" y="4696109"/>
            <a:ext cx="972144" cy="978940"/>
          </a:xfrm>
          <a:prstGeom prst="rect">
            <a:avLst/>
          </a:prstGeom>
        </p:spPr>
      </p:pic>
      <p:cxnSp>
        <p:nvCxnSpPr>
          <p:cNvPr id="53" name="Connector: Elbow 17">
            <a:extLst>
              <a:ext uri="{FF2B5EF4-FFF2-40B4-BE49-F238E27FC236}">
                <a16:creationId xmlns:a16="http://schemas.microsoft.com/office/drawing/2014/main" id="{C0A13273-9852-86EB-C71F-68A920C8B888}"/>
              </a:ext>
            </a:extLst>
          </p:cNvPr>
          <p:cNvCxnSpPr>
            <a:cxnSpLocks/>
            <a:stCxn id="12" idx="3"/>
          </p:cNvCxnSpPr>
          <p:nvPr/>
        </p:nvCxnSpPr>
        <p:spPr>
          <a:xfrm>
            <a:off x="2492248" y="2622038"/>
            <a:ext cx="7566698" cy="992191"/>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3757FE6E-D9DF-4D85-BACB-CA3A74F0FCA1}"/>
              </a:ext>
            </a:extLst>
          </p:cNvPr>
          <p:cNvCxnSpPr>
            <a:cxnSpLocks/>
            <a:stCxn id="12" idx="3"/>
            <a:endCxn id="8" idx="0"/>
          </p:cNvCxnSpPr>
          <p:nvPr/>
        </p:nvCxnSpPr>
        <p:spPr>
          <a:xfrm>
            <a:off x="2492248" y="2622038"/>
            <a:ext cx="517939" cy="1038493"/>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15">
            <a:extLst>
              <a:ext uri="{FF2B5EF4-FFF2-40B4-BE49-F238E27FC236}">
                <a16:creationId xmlns:a16="http://schemas.microsoft.com/office/drawing/2014/main" id="{8B0B3B55-7093-4F40-A4A0-7EB9C300170F}"/>
              </a:ext>
            </a:extLst>
          </p:cNvPr>
          <p:cNvCxnSpPr>
            <a:cxnSpLocks/>
            <a:stCxn id="8" idx="1"/>
            <a:endCxn id="12" idx="2"/>
          </p:cNvCxnSpPr>
          <p:nvPr/>
        </p:nvCxnSpPr>
        <p:spPr>
          <a:xfrm rot="10800000">
            <a:off x="1614424" y="3120594"/>
            <a:ext cx="681504" cy="1289355"/>
          </a:xfrm>
          <a:prstGeom prst="bentConnector2">
            <a:avLst/>
          </a:prstGeom>
          <a:ln w="571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A picture containing disk brake, transport&#10;&#10;Description automatically generated">
            <a:extLst>
              <a:ext uri="{FF2B5EF4-FFF2-40B4-BE49-F238E27FC236}">
                <a16:creationId xmlns:a16="http://schemas.microsoft.com/office/drawing/2014/main" id="{50EC80A9-5601-4033-86B1-4000276E701F}"/>
              </a:ext>
            </a:extLst>
          </p:cNvPr>
          <p:cNvPicPr>
            <a:picLocks noChangeAspect="1"/>
          </p:cNvPicPr>
          <p:nvPr/>
        </p:nvPicPr>
        <p:blipFill rotWithShape="1">
          <a:blip r:embed="rId11" cstate="email">
            <a:duotone>
              <a:schemeClr val="accent1">
                <a:shade val="45000"/>
                <a:satMod val="135000"/>
              </a:schemeClr>
              <a:prstClr val="white"/>
            </a:duotone>
            <a:extLst>
              <a:ext uri="{BEBA8EAE-BF5A-486C-A8C5-ECC9F3942E4B}">
                <a14:imgProps xmlns:a14="http://schemas.microsoft.com/office/drawing/2010/main">
                  <a14:imgLayer r:embed="rId12">
                    <a14:imgEffect>
                      <a14:artisticGlowEdges/>
                    </a14:imgEffect>
                    <a14:imgEffect>
                      <a14:brightnessContrast contrast="-40000"/>
                    </a14:imgEffect>
                  </a14:imgLayer>
                </a14:imgProps>
              </a:ext>
              <a:ext uri="{28A0092B-C50C-407E-A947-70E740481C1C}">
                <a14:useLocalDpi xmlns:a14="http://schemas.microsoft.com/office/drawing/2010/main"/>
              </a:ext>
            </a:extLst>
          </a:blip>
          <a:srcRect/>
          <a:stretch/>
        </p:blipFill>
        <p:spPr>
          <a:xfrm>
            <a:off x="2129817" y="1941097"/>
            <a:ext cx="950787" cy="957434"/>
          </a:xfrm>
          <a:prstGeom prst="rect">
            <a:avLst/>
          </a:prstGeom>
        </p:spPr>
      </p:pic>
      <p:sp>
        <p:nvSpPr>
          <p:cNvPr id="62" name="Footer Placeholder 2">
            <a:extLst>
              <a:ext uri="{FF2B5EF4-FFF2-40B4-BE49-F238E27FC236}">
                <a16:creationId xmlns:a16="http://schemas.microsoft.com/office/drawing/2014/main" id="{EA3C7609-984F-6136-214D-12548C27AF30}"/>
              </a:ext>
            </a:extLst>
          </p:cNvPr>
          <p:cNvSpPr>
            <a:spLocks noGrp="1"/>
          </p:cNvSpPr>
          <p:nvPr>
            <p:ph type="ftr" sz="quarter" idx="3"/>
          </p:nvPr>
        </p:nvSpPr>
        <p:spPr>
          <a:xfrm>
            <a:off x="8991600" y="6205521"/>
            <a:ext cx="2286000" cy="215444"/>
          </a:xfrm>
        </p:spPr>
        <p:txBody>
          <a:bodyPr/>
          <a:lstStyle/>
          <a:p>
            <a:pPr algn="r"/>
            <a:r>
              <a:rPr lang="en-US" dirty="0">
                <a:solidFill>
                  <a:schemeClr val="tx2"/>
                </a:solidFill>
              </a:rPr>
              <a:t>Confidential &amp; Proprietary    </a:t>
            </a:r>
            <a:r>
              <a:rPr lang="en-US" dirty="0">
                <a:solidFill>
                  <a:schemeClr val="accent1"/>
                </a:solidFill>
              </a:rPr>
              <a:t>|</a:t>
            </a:r>
            <a:r>
              <a:rPr lang="en-US" dirty="0"/>
              <a:t> </a:t>
            </a:r>
          </a:p>
        </p:txBody>
      </p:sp>
      <p:pic>
        <p:nvPicPr>
          <p:cNvPr id="11" name="Picture 10" descr="A picture containing disk brake, transport&#10;&#10;Description automatically generated">
            <a:extLst>
              <a:ext uri="{FF2B5EF4-FFF2-40B4-BE49-F238E27FC236}">
                <a16:creationId xmlns:a16="http://schemas.microsoft.com/office/drawing/2014/main" id="{7B9D6064-C037-9010-45BA-9204DFDC52E5}"/>
              </a:ext>
            </a:extLst>
          </p:cNvPr>
          <p:cNvPicPr>
            <a:picLocks noChangeAspect="1"/>
          </p:cNvPicPr>
          <p:nvPr/>
        </p:nvPicPr>
        <p:blipFill rotWithShape="1">
          <a:blip r:embed="rId9" cstate="email">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a:stretch/>
        </p:blipFill>
        <p:spPr>
          <a:xfrm>
            <a:off x="8652462" y="4696109"/>
            <a:ext cx="972144" cy="978940"/>
          </a:xfrm>
          <a:prstGeom prst="rect">
            <a:avLst/>
          </a:prstGeom>
        </p:spPr>
      </p:pic>
    </p:spTree>
    <p:extLst>
      <p:ext uri="{BB962C8B-B14F-4D97-AF65-F5344CB8AC3E}">
        <p14:creationId xmlns:p14="http://schemas.microsoft.com/office/powerpoint/2010/main" val="69000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75050F-347A-ECF4-C0C6-22674B628F2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Gibson Light" pitchFamily="2" charset="77"/>
                <a:ea typeface="+mn-ea"/>
                <a:cs typeface="+mn-cs"/>
              </a:rPr>
              <a:t>Confidential &amp; Proprietary</a:t>
            </a:r>
            <a:endParaRPr kumimoji="0" lang="en-US" sz="800" b="0" i="0" u="none" strike="noStrike" kern="1200" cap="none" spc="0" normalizeH="0" baseline="0" noProof="0" dirty="0">
              <a:ln>
                <a:noFill/>
              </a:ln>
              <a:solidFill>
                <a:srgbClr val="F9FAFA">
                  <a:lumMod val="75000"/>
                </a:srgbClr>
              </a:solidFill>
              <a:effectLst/>
              <a:uLnTx/>
              <a:uFillTx/>
              <a:latin typeface="Gibson Light" pitchFamily="2" charset="77"/>
              <a:ea typeface="+mn-ea"/>
              <a:cs typeface="+mn-cs"/>
            </a:endParaRPr>
          </a:p>
        </p:txBody>
      </p:sp>
      <p:sp>
        <p:nvSpPr>
          <p:cNvPr id="4" name="Slide Number Placeholder 3">
            <a:extLst>
              <a:ext uri="{FF2B5EF4-FFF2-40B4-BE49-F238E27FC236}">
                <a16:creationId xmlns:a16="http://schemas.microsoft.com/office/drawing/2014/main" id="{6EE8939E-90DE-B80A-4716-676CE4B5DFB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A179E-7522-C04D-B148-6CA5DFA5CB78}" type="slidenum">
              <a:rPr kumimoji="0" lang="en-US" sz="800" b="0" i="0" u="none" strike="noStrike" kern="1200" cap="none" spc="0" normalizeH="0" baseline="0" noProof="0" smtClean="0">
                <a:ln>
                  <a:noFill/>
                </a:ln>
                <a:solidFill>
                  <a:srgbClr val="F9FAFA">
                    <a:lumMod val="75000"/>
                  </a:srgbClr>
                </a:solidFill>
                <a:effectLst/>
                <a:uLnTx/>
                <a:uFillTx/>
                <a:latin typeface="Gibson Ligh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srgbClr val="F9FAFA">
                  <a:lumMod val="75000"/>
                </a:srgbClr>
              </a:solidFill>
              <a:effectLst/>
              <a:uLnTx/>
              <a:uFillTx/>
              <a:latin typeface="Gibson Light" pitchFamily="2" charset="77"/>
              <a:ea typeface="+mn-ea"/>
              <a:cs typeface="+mn-cs"/>
            </a:endParaRPr>
          </a:p>
        </p:txBody>
      </p:sp>
      <p:sp>
        <p:nvSpPr>
          <p:cNvPr id="14" name="Title 13">
            <a:extLst>
              <a:ext uri="{FF2B5EF4-FFF2-40B4-BE49-F238E27FC236}">
                <a16:creationId xmlns:a16="http://schemas.microsoft.com/office/drawing/2014/main" id="{35F6E418-6AAB-2779-D264-DDFB6F573253}"/>
              </a:ext>
            </a:extLst>
          </p:cNvPr>
          <p:cNvSpPr>
            <a:spLocks noGrp="1"/>
          </p:cNvSpPr>
          <p:nvPr>
            <p:ph type="title" idx="4294967295"/>
          </p:nvPr>
        </p:nvSpPr>
        <p:spPr>
          <a:xfrm>
            <a:off x="0" y="1066800"/>
            <a:ext cx="11125200" cy="701675"/>
          </a:xfrm>
        </p:spPr>
        <p:txBody>
          <a:bodyPr/>
          <a:lstStyle/>
          <a:p>
            <a:r>
              <a:rPr lang="en-US" dirty="0">
                <a:solidFill>
                  <a:schemeClr val="bg1"/>
                </a:solidFill>
              </a:rPr>
              <a:t>Velo3D’s CM Network</a:t>
            </a:r>
          </a:p>
        </p:txBody>
      </p:sp>
      <p:pic>
        <p:nvPicPr>
          <p:cNvPr id="5" name="Picture 4" descr="A picture containing text, clipart&#10;&#10;Description automatically generated">
            <a:extLst>
              <a:ext uri="{FF2B5EF4-FFF2-40B4-BE49-F238E27FC236}">
                <a16:creationId xmlns:a16="http://schemas.microsoft.com/office/drawing/2014/main" id="{6678BE7B-8297-6629-9F0F-F639F85D8D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773" y="6291788"/>
            <a:ext cx="1599144" cy="261412"/>
          </a:xfrm>
          <a:prstGeom prst="rect">
            <a:avLst/>
          </a:prstGeom>
        </p:spPr>
      </p:pic>
      <p:pic>
        <p:nvPicPr>
          <p:cNvPr id="10" name="Picture 9">
            <a:extLst>
              <a:ext uri="{FF2B5EF4-FFF2-40B4-BE49-F238E27FC236}">
                <a16:creationId xmlns:a16="http://schemas.microsoft.com/office/drawing/2014/main" id="{8B004B5C-F860-D6B1-957B-041C9A23E9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90601"/>
            <a:ext cx="12192000" cy="5105400"/>
          </a:xfrm>
          <a:prstGeom prst="rect">
            <a:avLst/>
          </a:prstGeom>
        </p:spPr>
      </p:pic>
      <p:sp>
        <p:nvSpPr>
          <p:cNvPr id="11" name="TextBox 10">
            <a:extLst>
              <a:ext uri="{FF2B5EF4-FFF2-40B4-BE49-F238E27FC236}">
                <a16:creationId xmlns:a16="http://schemas.microsoft.com/office/drawing/2014/main" id="{F0B9B1AE-D5BA-F3E1-ADD3-FBEC8EA68D4D}"/>
              </a:ext>
            </a:extLst>
          </p:cNvPr>
          <p:cNvSpPr txBox="1"/>
          <p:nvPr/>
        </p:nvSpPr>
        <p:spPr>
          <a:xfrm>
            <a:off x="813216" y="469064"/>
            <a:ext cx="10287000" cy="707886"/>
          </a:xfrm>
          <a:prstGeom prst="rect">
            <a:avLst/>
          </a:prstGeom>
          <a:noFill/>
        </p:spPr>
        <p:txBody>
          <a:bodyPr wrap="square" rtlCol="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Gibson" panose="02000000000000000000" pitchFamily="50" charset="0"/>
                <a:ea typeface="+mn-ea"/>
                <a:cs typeface="+mn-cs"/>
              </a:rPr>
              <a:t>Global Contract Manufacturing Network</a:t>
            </a:r>
          </a:p>
        </p:txBody>
      </p:sp>
      <p:sp>
        <p:nvSpPr>
          <p:cNvPr id="12" name="TextBox 11">
            <a:extLst>
              <a:ext uri="{FF2B5EF4-FFF2-40B4-BE49-F238E27FC236}">
                <a16:creationId xmlns:a16="http://schemas.microsoft.com/office/drawing/2014/main" id="{B5FD9388-2FA7-5C3A-054E-47140CC8D2B0}"/>
              </a:ext>
            </a:extLst>
          </p:cNvPr>
          <p:cNvSpPr txBox="1"/>
          <p:nvPr/>
        </p:nvSpPr>
        <p:spPr>
          <a:xfrm>
            <a:off x="9165852" y="6064478"/>
            <a:ext cx="2873748" cy="246221"/>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lumMod val="75000"/>
                  </a:srgbClr>
                </a:solidFill>
                <a:effectLst/>
                <a:uLnTx/>
                <a:uFillTx/>
                <a:latin typeface="Gibson Light" pitchFamily="2" charset="77"/>
                <a:ea typeface="+mn-ea"/>
                <a:cs typeface="+mn-cs"/>
              </a:rPr>
              <a:t>*Distributor with printing capabilities only</a:t>
            </a:r>
          </a:p>
        </p:txBody>
      </p:sp>
    </p:spTree>
    <p:extLst>
      <p:ext uri="{BB962C8B-B14F-4D97-AF65-F5344CB8AC3E}">
        <p14:creationId xmlns:p14="http://schemas.microsoft.com/office/powerpoint/2010/main" val="2100361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cup, gear, engine, automaton&#10;&#10;Description automatically generated">
            <a:extLst>
              <a:ext uri="{FF2B5EF4-FFF2-40B4-BE49-F238E27FC236}">
                <a16:creationId xmlns:a16="http://schemas.microsoft.com/office/drawing/2014/main" id="{20300AF3-DCCE-7A4D-9564-6A2613E92042}"/>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2214121" y="2125651"/>
            <a:ext cx="2895601" cy="2556870"/>
          </a:xfrm>
          <a:prstGeom prst="rect">
            <a:avLst/>
          </a:prstGeom>
        </p:spPr>
      </p:pic>
      <p:pic>
        <p:nvPicPr>
          <p:cNvPr id="25" name="Picture 24" descr="A picture containing indoor&#10;&#10;Description automatically generated">
            <a:extLst>
              <a:ext uri="{FF2B5EF4-FFF2-40B4-BE49-F238E27FC236}">
                <a16:creationId xmlns:a16="http://schemas.microsoft.com/office/drawing/2014/main" id="{C703D627-8213-30C8-FE2E-33792ED7AF2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5300"/>
                    </a14:imgEffect>
                    <a14:imgEffect>
                      <a14:saturation sat="0"/>
                    </a14:imgEffect>
                  </a14:imgLayer>
                </a14:imgProps>
              </a:ext>
              <a:ext uri="{28A0092B-C50C-407E-A947-70E740481C1C}">
                <a14:useLocalDpi xmlns:a14="http://schemas.microsoft.com/office/drawing/2010/main"/>
              </a:ext>
            </a:extLst>
          </a:blip>
          <a:srcRect/>
          <a:stretch/>
        </p:blipFill>
        <p:spPr>
          <a:xfrm>
            <a:off x="8059293" y="2049728"/>
            <a:ext cx="1955171" cy="2920645"/>
          </a:xfrm>
          <a:prstGeom prst="rect">
            <a:avLst/>
          </a:prstGeom>
        </p:spPr>
      </p:pic>
      <p:sp>
        <p:nvSpPr>
          <p:cNvPr id="2" name="Title 1">
            <a:extLst>
              <a:ext uri="{FF2B5EF4-FFF2-40B4-BE49-F238E27FC236}">
                <a16:creationId xmlns:a16="http://schemas.microsoft.com/office/drawing/2014/main" id="{952FF472-9F6D-694B-BBB4-1D29CCC682BA}"/>
              </a:ext>
            </a:extLst>
          </p:cNvPr>
          <p:cNvSpPr>
            <a:spLocks noGrp="1"/>
          </p:cNvSpPr>
          <p:nvPr>
            <p:ph type="title"/>
          </p:nvPr>
        </p:nvSpPr>
        <p:spPr>
          <a:xfrm>
            <a:off x="533400" y="716284"/>
            <a:ext cx="11125200" cy="701731"/>
          </a:xfrm>
        </p:spPr>
        <p:txBody>
          <a:bodyPr>
            <a:noAutofit/>
          </a:bodyPr>
          <a:lstStyle/>
          <a:p>
            <a:r>
              <a:rPr lang="en-US" dirty="0"/>
              <a:t>Velo3D Opens New Categories of Metal AM Parts</a:t>
            </a:r>
            <a:br>
              <a:rPr lang="en-US" dirty="0"/>
            </a:br>
            <a:br>
              <a:rPr lang="en-US" sz="2000" dirty="0"/>
            </a:br>
            <a:r>
              <a:rPr lang="en-US" sz="2000" dirty="0">
                <a:solidFill>
                  <a:srgbClr val="41B6E6"/>
                </a:solidFill>
              </a:rPr>
              <a:t>Parts Optimized to </a:t>
            </a:r>
            <a:r>
              <a:rPr lang="en-US" sz="2000" b="1" dirty="0">
                <a:solidFill>
                  <a:srgbClr val="41B6E6"/>
                </a:solidFill>
              </a:rPr>
              <a:t>Control Flow of Fluids </a:t>
            </a:r>
            <a:br>
              <a:rPr lang="en-US" sz="2000" dirty="0">
                <a:solidFill>
                  <a:srgbClr val="41B6E6"/>
                </a:solidFill>
              </a:rPr>
            </a:br>
            <a:r>
              <a:rPr lang="en-US" sz="2000" dirty="0">
                <a:solidFill>
                  <a:srgbClr val="41B6E6"/>
                </a:solidFill>
              </a:rPr>
              <a:t>and/or the </a:t>
            </a:r>
            <a:r>
              <a:rPr lang="en-US" sz="2000" b="1" dirty="0">
                <a:solidFill>
                  <a:srgbClr val="41B6E6"/>
                </a:solidFill>
              </a:rPr>
              <a:t>Transfer of Heat</a:t>
            </a:r>
          </a:p>
        </p:txBody>
      </p:sp>
      <p:sp>
        <p:nvSpPr>
          <p:cNvPr id="3" name="Footer Placeholder 2">
            <a:extLst>
              <a:ext uri="{FF2B5EF4-FFF2-40B4-BE49-F238E27FC236}">
                <a16:creationId xmlns:a16="http://schemas.microsoft.com/office/drawing/2014/main" id="{1F56572F-B412-9B4F-BBFC-9231B845FE7C}"/>
              </a:ext>
            </a:extLst>
          </p:cNvPr>
          <p:cNvSpPr>
            <a:spLocks noGrp="1"/>
          </p:cNvSpPr>
          <p:nvPr>
            <p:ph type="ftr" sz="quarter" idx="3"/>
          </p:nvPr>
        </p:nvSpPr>
        <p:spPr/>
        <p:txBody>
          <a:bodyPr/>
          <a:lstStyle/>
          <a:p>
            <a:r>
              <a:rPr lang="en-US" dirty="0"/>
              <a:t>|  Confidential &amp; Proprietary</a:t>
            </a:r>
          </a:p>
        </p:txBody>
      </p:sp>
      <p:sp>
        <p:nvSpPr>
          <p:cNvPr id="4" name="Slide Number Placeholder 3">
            <a:extLst>
              <a:ext uri="{FF2B5EF4-FFF2-40B4-BE49-F238E27FC236}">
                <a16:creationId xmlns:a16="http://schemas.microsoft.com/office/drawing/2014/main" id="{0FFD75DC-0E16-4841-AEE0-028F8677C8DE}"/>
              </a:ext>
            </a:extLst>
          </p:cNvPr>
          <p:cNvSpPr>
            <a:spLocks noGrp="1"/>
          </p:cNvSpPr>
          <p:nvPr>
            <p:ph type="sldNum" sz="quarter" idx="10"/>
          </p:nvPr>
        </p:nvSpPr>
        <p:spPr/>
        <p:txBody>
          <a:bodyPr/>
          <a:lstStyle/>
          <a:p>
            <a:fld id="{43FA179E-7522-C04D-B148-6CA5DFA5CB78}" type="slidenum">
              <a:rPr lang="en-US" smtClean="0"/>
              <a:pPr/>
              <a:t>35</a:t>
            </a:fld>
            <a:endParaRPr lang="en-US" dirty="0"/>
          </a:p>
        </p:txBody>
      </p:sp>
      <p:pic>
        <p:nvPicPr>
          <p:cNvPr id="5" name="Picture 4" descr="A picture containing indoor, table, sitting, metal&#10;&#10;Description automatically generated">
            <a:extLst>
              <a:ext uri="{FF2B5EF4-FFF2-40B4-BE49-F238E27FC236}">
                <a16:creationId xmlns:a16="http://schemas.microsoft.com/office/drawing/2014/main" id="{B3A5A419-1F74-C444-B1BA-A62835DF5526}"/>
              </a:ext>
            </a:extLst>
          </p:cNvPr>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6972684" y="4317003"/>
            <a:ext cx="2286000" cy="2286000"/>
          </a:xfrm>
          <a:prstGeom prst="rect">
            <a:avLst/>
          </a:prstGeom>
        </p:spPr>
      </p:pic>
      <p:pic>
        <p:nvPicPr>
          <p:cNvPr id="24" name="Picture 23" descr="A picture containing transport, wheel, silver, gear&#10;&#10;Description automatically generated">
            <a:extLst>
              <a:ext uri="{FF2B5EF4-FFF2-40B4-BE49-F238E27FC236}">
                <a16:creationId xmlns:a16="http://schemas.microsoft.com/office/drawing/2014/main" id="{C8501017-DF21-2B42-8472-4D6379249DA0}"/>
              </a:ext>
            </a:extLst>
          </p:cNvPr>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a:off x="-72337" y="1578946"/>
            <a:ext cx="2895601" cy="2895601"/>
          </a:xfrm>
          <a:prstGeom prst="rect">
            <a:avLst/>
          </a:prstGeom>
        </p:spPr>
      </p:pic>
      <p:pic>
        <p:nvPicPr>
          <p:cNvPr id="28" name="Google Shape;246;p13">
            <a:extLst>
              <a:ext uri="{FF2B5EF4-FFF2-40B4-BE49-F238E27FC236}">
                <a16:creationId xmlns:a16="http://schemas.microsoft.com/office/drawing/2014/main" id="{8130508A-7553-0348-8269-08490BA75181}"/>
              </a:ext>
            </a:extLst>
          </p:cNvPr>
          <p:cNvPicPr preferRelativeResize="0"/>
          <p:nvPr/>
        </p:nvPicPr>
        <p:blipFill rotWithShape="1">
          <a:blip r:embed="rId8" cstate="email">
            <a:alphaModFix/>
            <a:grayscl/>
            <a:extLst>
              <a:ext uri="{BEBA8EAE-BF5A-486C-A8C5-ECC9F3942E4B}">
                <a14:imgProps xmlns:a14="http://schemas.microsoft.com/office/drawing/2010/main">
                  <a14:imgLayer r:embed="rId9">
                    <a14:imgEffect>
                      <a14:colorTemperature colorTemp="5300"/>
                    </a14:imgEffect>
                  </a14:imgLayer>
                </a14:imgProps>
              </a:ext>
              <a:ext uri="{28A0092B-C50C-407E-A947-70E740481C1C}">
                <a14:useLocalDpi xmlns:a14="http://schemas.microsoft.com/office/drawing/2010/main"/>
              </a:ext>
            </a:extLst>
          </a:blip>
          <a:srcRect/>
          <a:stretch/>
        </p:blipFill>
        <p:spPr>
          <a:xfrm>
            <a:off x="136500" y="4474547"/>
            <a:ext cx="2218953" cy="2089736"/>
          </a:xfrm>
          <a:prstGeom prst="rect">
            <a:avLst/>
          </a:prstGeom>
          <a:noFill/>
          <a:ln>
            <a:noFill/>
          </a:ln>
        </p:spPr>
      </p:pic>
      <p:pic>
        <p:nvPicPr>
          <p:cNvPr id="8" name="Picture 7" descr="A close-up of a light bulb&#10;&#10;Description automatically generated with low confidence">
            <a:extLst>
              <a:ext uri="{FF2B5EF4-FFF2-40B4-BE49-F238E27FC236}">
                <a16:creationId xmlns:a16="http://schemas.microsoft.com/office/drawing/2014/main" id="{E5D413D5-0CE6-0619-2E5C-048D6E94C9B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24899" y="3738473"/>
            <a:ext cx="3695701" cy="2463801"/>
          </a:xfrm>
          <a:prstGeom prst="rect">
            <a:avLst/>
          </a:prstGeom>
        </p:spPr>
      </p:pic>
      <p:pic>
        <p:nvPicPr>
          <p:cNvPr id="11" name="Picture 10">
            <a:extLst>
              <a:ext uri="{FF2B5EF4-FFF2-40B4-BE49-F238E27FC236}">
                <a16:creationId xmlns:a16="http://schemas.microsoft.com/office/drawing/2014/main" id="{FB82360B-751A-5FF1-E5C9-7C14BEF0AD7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r="-297"/>
          <a:stretch/>
        </p:blipFill>
        <p:spPr>
          <a:xfrm>
            <a:off x="4717138" y="2257705"/>
            <a:ext cx="3429000" cy="2142117"/>
          </a:xfrm>
          <a:prstGeom prst="rect">
            <a:avLst/>
          </a:prstGeom>
        </p:spPr>
      </p:pic>
      <p:pic>
        <p:nvPicPr>
          <p:cNvPr id="23" name="Picture 22" descr="A picture containing white&#10;&#10;Description automatically generated">
            <a:extLst>
              <a:ext uri="{FF2B5EF4-FFF2-40B4-BE49-F238E27FC236}">
                <a16:creationId xmlns:a16="http://schemas.microsoft.com/office/drawing/2014/main" id="{E9682075-21CE-A637-7526-7C3487FAF0CC}"/>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a:ext>
            </a:extLst>
          </a:blip>
          <a:srcRect/>
          <a:stretch/>
        </p:blipFill>
        <p:spPr>
          <a:xfrm>
            <a:off x="9803542" y="1447600"/>
            <a:ext cx="2105094" cy="2858111"/>
          </a:xfrm>
          <a:prstGeom prst="rect">
            <a:avLst/>
          </a:prstGeom>
        </p:spPr>
      </p:pic>
      <p:pic>
        <p:nvPicPr>
          <p:cNvPr id="12" name="Picture 11">
            <a:extLst>
              <a:ext uri="{FF2B5EF4-FFF2-40B4-BE49-F238E27FC236}">
                <a16:creationId xmlns:a16="http://schemas.microsoft.com/office/drawing/2014/main" id="{EA19564C-5A61-59AA-6D10-C134E283B4E9}"/>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b="-509"/>
          <a:stretch/>
        </p:blipFill>
        <p:spPr>
          <a:xfrm>
            <a:off x="2325522" y="4621338"/>
            <a:ext cx="2266982" cy="1981665"/>
          </a:xfrm>
          <a:prstGeom prst="rect">
            <a:avLst/>
          </a:prstGeom>
        </p:spPr>
      </p:pic>
      <p:pic>
        <p:nvPicPr>
          <p:cNvPr id="9" name="Picture 8">
            <a:extLst>
              <a:ext uri="{FF2B5EF4-FFF2-40B4-BE49-F238E27FC236}">
                <a16:creationId xmlns:a16="http://schemas.microsoft.com/office/drawing/2014/main" id="{AAEC7F12-5C23-29F5-E78E-4F6C3588F64F}"/>
              </a:ext>
            </a:extLst>
          </p:cNvPr>
          <p:cNvPicPr>
            <a:picLocks noChangeAspect="1"/>
          </p:cNvPicPr>
          <p:nvPr/>
        </p:nvPicPr>
        <p:blipFill>
          <a:blip r:embed="rId15"/>
          <a:stretch>
            <a:fillRect/>
          </a:stretch>
        </p:blipFill>
        <p:spPr>
          <a:xfrm>
            <a:off x="4800443" y="4207001"/>
            <a:ext cx="1944783" cy="2430979"/>
          </a:xfrm>
          <a:prstGeom prst="rect">
            <a:avLst/>
          </a:prstGeom>
        </p:spPr>
      </p:pic>
    </p:spTree>
    <p:extLst>
      <p:ext uri="{BB962C8B-B14F-4D97-AF65-F5344CB8AC3E}">
        <p14:creationId xmlns:p14="http://schemas.microsoft.com/office/powerpoint/2010/main" val="3592540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2D8D78-7ED1-4442-B81F-60908A7777AE}"/>
              </a:ext>
            </a:extLst>
          </p:cNvPr>
          <p:cNvSpPr>
            <a:spLocks noGrp="1"/>
          </p:cNvSpPr>
          <p:nvPr>
            <p:ph type="ftr" sz="quarter" idx="10"/>
          </p:nvPr>
        </p:nvSpPr>
        <p:spPr>
          <a:xfrm>
            <a:off x="9299448" y="6492240"/>
            <a:ext cx="2286000" cy="215444"/>
          </a:xfrm>
        </p:spPr>
        <p:txBody>
          <a:bodyPr/>
          <a:lstStyle/>
          <a:p>
            <a:r>
              <a:rPr lang="en-US" dirty="0"/>
              <a:t>Confidential &amp; Proprietary    </a:t>
            </a:r>
            <a:r>
              <a:rPr lang="en-US" dirty="0">
                <a:solidFill>
                  <a:schemeClr val="accent1"/>
                </a:solidFill>
              </a:rPr>
              <a:t>|</a:t>
            </a:r>
            <a:r>
              <a:rPr lang="en-US" dirty="0"/>
              <a:t> </a:t>
            </a:r>
          </a:p>
        </p:txBody>
      </p:sp>
      <p:sp>
        <p:nvSpPr>
          <p:cNvPr id="3" name="Title 2">
            <a:extLst>
              <a:ext uri="{FF2B5EF4-FFF2-40B4-BE49-F238E27FC236}">
                <a16:creationId xmlns:a16="http://schemas.microsoft.com/office/drawing/2014/main" id="{340D75CA-FD94-D448-8FFB-1E7C74F6EFD2}"/>
              </a:ext>
            </a:extLst>
          </p:cNvPr>
          <p:cNvSpPr>
            <a:spLocks noGrp="1"/>
          </p:cNvSpPr>
          <p:nvPr>
            <p:ph type="ctrTitle"/>
          </p:nvPr>
        </p:nvSpPr>
        <p:spPr>
          <a:xfrm>
            <a:off x="228600" y="1981200"/>
            <a:ext cx="11734800" cy="1524000"/>
          </a:xfrm>
        </p:spPr>
        <p:txBody>
          <a:bodyPr>
            <a:normAutofit/>
          </a:bodyPr>
          <a:lstStyle/>
          <a:p>
            <a:r>
              <a:rPr lang="en-US" sz="4500" dirty="0"/>
              <a:t>Thank You!</a:t>
            </a:r>
            <a:endParaRPr lang="en-GB" sz="4500" baseline="30000" dirty="0"/>
          </a:p>
        </p:txBody>
      </p:sp>
      <p:sp>
        <p:nvSpPr>
          <p:cNvPr id="4" name="Slide Number Placeholder 3">
            <a:extLst>
              <a:ext uri="{FF2B5EF4-FFF2-40B4-BE49-F238E27FC236}">
                <a16:creationId xmlns:a16="http://schemas.microsoft.com/office/drawing/2014/main" id="{4DEFD77E-E1B9-D34B-A0A4-F100006EC5BD}"/>
              </a:ext>
            </a:extLst>
          </p:cNvPr>
          <p:cNvSpPr>
            <a:spLocks noGrp="1"/>
          </p:cNvSpPr>
          <p:nvPr>
            <p:ph type="sldNum" sz="quarter" idx="11"/>
          </p:nvPr>
        </p:nvSpPr>
        <p:spPr>
          <a:xfrm>
            <a:off x="11506200" y="6492240"/>
            <a:ext cx="381000" cy="215444"/>
          </a:xfrm>
        </p:spPr>
        <p:txBody>
          <a:bodyPr/>
          <a:lstStyle/>
          <a:p>
            <a:fld id="{43FA179E-7522-C04D-B148-6CA5DFA5CB78}" type="slidenum">
              <a:rPr lang="en-US" smtClean="0"/>
              <a:pPr/>
              <a:t>36</a:t>
            </a:fld>
            <a:endParaRPr lang="en-US" dirty="0"/>
          </a:p>
        </p:txBody>
      </p:sp>
      <p:sp>
        <p:nvSpPr>
          <p:cNvPr id="5" name="TextBox 4">
            <a:extLst>
              <a:ext uri="{FF2B5EF4-FFF2-40B4-BE49-F238E27FC236}">
                <a16:creationId xmlns:a16="http://schemas.microsoft.com/office/drawing/2014/main" id="{B50DD445-B936-7D0B-5B28-BA843C540228}"/>
              </a:ext>
            </a:extLst>
          </p:cNvPr>
          <p:cNvSpPr txBox="1"/>
          <p:nvPr/>
        </p:nvSpPr>
        <p:spPr>
          <a:xfrm>
            <a:off x="0" y="5715000"/>
            <a:ext cx="12192000" cy="646331"/>
          </a:xfrm>
          <a:prstGeom prst="rect">
            <a:avLst/>
          </a:prstGeom>
          <a:noFill/>
        </p:spPr>
        <p:txBody>
          <a:bodyPr wrap="square">
            <a:spAutoFit/>
          </a:bodyPr>
          <a:lstStyle/>
          <a:p>
            <a:pPr algn="ctr" fontAlgn="base"/>
            <a:r>
              <a:rPr lang="en-US" sz="1200" dirty="0">
                <a:solidFill>
                  <a:srgbClr val="F4F4F9"/>
                </a:solidFill>
                <a:effectLst/>
                <a:latin typeface="Gibson Light" panose="02000000000000000000" pitchFamily="2" charset="77"/>
              </a:rPr>
              <a:t>All Rights Reserved ©Velo3D 2023</a:t>
            </a:r>
          </a:p>
          <a:p>
            <a:pPr algn="ctr" fontAlgn="base"/>
            <a:endParaRPr lang="en-US" sz="1200" dirty="0">
              <a:solidFill>
                <a:srgbClr val="F4F4F9"/>
              </a:solidFill>
              <a:effectLst/>
              <a:latin typeface="Gibson Light" panose="02000000000000000000" pitchFamily="2" charset="77"/>
            </a:endParaRPr>
          </a:p>
          <a:p>
            <a:pPr algn="ctr" fontAlgn="base"/>
            <a:r>
              <a:rPr lang="en-US" sz="1200" dirty="0">
                <a:solidFill>
                  <a:srgbClr val="F4F4F9"/>
                </a:solidFill>
                <a:effectLst/>
                <a:latin typeface="Gibson Light" panose="02000000000000000000" pitchFamily="2" charset="77"/>
              </a:rPr>
              <a:t>Velo, Velo3D, Sapphire and Intelligent Fusion are registered trademarks of Velo3D, Inc. Without Compromise, Flow and Assure are trademarks of Velo3D, Inc.</a:t>
            </a:r>
          </a:p>
        </p:txBody>
      </p:sp>
      <p:sp>
        <p:nvSpPr>
          <p:cNvPr id="7" name="Title 2">
            <a:extLst>
              <a:ext uri="{FF2B5EF4-FFF2-40B4-BE49-F238E27FC236}">
                <a16:creationId xmlns:a16="http://schemas.microsoft.com/office/drawing/2014/main" id="{8AC319F3-E2CE-CD28-0C07-A74359A317AC}"/>
              </a:ext>
            </a:extLst>
          </p:cNvPr>
          <p:cNvSpPr txBox="1">
            <a:spLocks/>
          </p:cNvSpPr>
          <p:nvPr/>
        </p:nvSpPr>
        <p:spPr>
          <a:xfrm>
            <a:off x="270135" y="3200400"/>
            <a:ext cx="11734800" cy="1524000"/>
          </a:xfrm>
          <a:prstGeom prst="rect">
            <a:avLst/>
          </a:prstGeom>
        </p:spPr>
        <p:txBody>
          <a:bodyPr vert="horz" wrap="square" lIns="91440" tIns="45720" rIns="91440" bIns="45720" rtlCol="0" anchor="ctr" anchorCtr="1">
            <a:normAutofit/>
          </a:bodyPr>
          <a:lstStyle>
            <a:lvl1pPr algn="l" defTabSz="914400" rtl="0" eaLnBrk="1" latinLnBrk="0" hangingPunct="1">
              <a:lnSpc>
                <a:spcPct val="90000"/>
              </a:lnSpc>
              <a:spcBef>
                <a:spcPct val="0"/>
              </a:spcBef>
              <a:buNone/>
              <a:defRPr sz="5600" b="0" i="0" kern="1200">
                <a:solidFill>
                  <a:schemeClr val="bg1"/>
                </a:solidFill>
                <a:latin typeface="Gibson Light" pitchFamily="2" charset="77"/>
                <a:ea typeface="+mj-ea"/>
                <a:cs typeface="+mj-cs"/>
              </a:defRPr>
            </a:lvl1pPr>
          </a:lstStyle>
          <a:p>
            <a:r>
              <a:rPr lang="en-US" sz="4500" dirty="0"/>
              <a:t>Questions?</a:t>
            </a:r>
            <a:endParaRPr lang="en-GB" sz="4500" baseline="30000" dirty="0"/>
          </a:p>
        </p:txBody>
      </p:sp>
      <p:cxnSp>
        <p:nvCxnSpPr>
          <p:cNvPr id="6" name="Straight Connector 5">
            <a:extLst>
              <a:ext uri="{FF2B5EF4-FFF2-40B4-BE49-F238E27FC236}">
                <a16:creationId xmlns:a16="http://schemas.microsoft.com/office/drawing/2014/main" id="{92D67399-8AD6-6955-0886-4A636FA5ADD3}"/>
              </a:ext>
            </a:extLst>
          </p:cNvPr>
          <p:cNvCxnSpPr>
            <a:cxnSpLocks/>
          </p:cNvCxnSpPr>
          <p:nvPr/>
        </p:nvCxnSpPr>
        <p:spPr>
          <a:xfrm>
            <a:off x="4838700" y="3352800"/>
            <a:ext cx="2514600"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471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46FBD-D08E-0913-1401-DD5218B88774}"/>
              </a:ext>
            </a:extLst>
          </p:cNvPr>
          <p:cNvSpPr>
            <a:spLocks noGrp="1"/>
          </p:cNvSpPr>
          <p:nvPr>
            <p:ph type="title"/>
          </p:nvPr>
        </p:nvSpPr>
        <p:spPr/>
        <p:txBody>
          <a:bodyPr>
            <a:normAutofit fontScale="90000"/>
          </a:bodyPr>
          <a:lstStyle/>
          <a:p>
            <a:r>
              <a:rPr lang="en-US" dirty="0"/>
              <a:t>Production-Ready Material Processes</a:t>
            </a:r>
            <a:br>
              <a:rPr lang="en-US" dirty="0"/>
            </a:br>
            <a:endParaRPr lang="en-US" dirty="0"/>
          </a:p>
        </p:txBody>
      </p:sp>
      <p:sp>
        <p:nvSpPr>
          <p:cNvPr id="3" name="Footer Placeholder 2">
            <a:extLst>
              <a:ext uri="{FF2B5EF4-FFF2-40B4-BE49-F238E27FC236}">
                <a16:creationId xmlns:a16="http://schemas.microsoft.com/office/drawing/2014/main" id="{B533168C-EDD3-A3F9-BC4F-AE061AB5A7C2}"/>
              </a:ext>
            </a:extLst>
          </p:cNvPr>
          <p:cNvSpPr>
            <a:spLocks noGrp="1"/>
          </p:cNvSpPr>
          <p:nvPr>
            <p:ph type="ftr" sz="quarter" idx="10"/>
          </p:nvPr>
        </p:nvSpPr>
        <p:spPr/>
        <p:txBody>
          <a:bodyPr/>
          <a:lstStyle/>
          <a:p>
            <a:r>
              <a:rPr lang="en-US" dirty="0"/>
              <a:t>Confidential &amp; Proprietary    | </a:t>
            </a:r>
          </a:p>
        </p:txBody>
      </p:sp>
      <p:sp>
        <p:nvSpPr>
          <p:cNvPr id="4" name="Slide Number Placeholder 3">
            <a:extLst>
              <a:ext uri="{FF2B5EF4-FFF2-40B4-BE49-F238E27FC236}">
                <a16:creationId xmlns:a16="http://schemas.microsoft.com/office/drawing/2014/main" id="{0A0EBABA-65B2-1215-A0CD-62FB88EAE556}"/>
              </a:ext>
            </a:extLst>
          </p:cNvPr>
          <p:cNvSpPr>
            <a:spLocks noGrp="1"/>
          </p:cNvSpPr>
          <p:nvPr>
            <p:ph type="sldNum" sz="quarter" idx="11"/>
          </p:nvPr>
        </p:nvSpPr>
        <p:spPr/>
        <p:txBody>
          <a:bodyPr/>
          <a:lstStyle/>
          <a:p>
            <a:fld id="{43FA179E-7522-C04D-B148-6CA5DFA5CB78}" type="slidenum">
              <a:rPr lang="en-US" smtClean="0"/>
              <a:pPr/>
              <a:t>37</a:t>
            </a:fld>
            <a:endParaRPr lang="en-US" dirty="0"/>
          </a:p>
        </p:txBody>
      </p:sp>
      <p:sp>
        <p:nvSpPr>
          <p:cNvPr id="5" name="Content Placeholder 4">
            <a:extLst>
              <a:ext uri="{FF2B5EF4-FFF2-40B4-BE49-F238E27FC236}">
                <a16:creationId xmlns:a16="http://schemas.microsoft.com/office/drawing/2014/main" id="{220A0E9D-1E18-28A4-E8D2-421E9734928A}"/>
              </a:ext>
            </a:extLst>
          </p:cNvPr>
          <p:cNvSpPr>
            <a:spLocks noGrp="1"/>
          </p:cNvSpPr>
          <p:nvPr>
            <p:ph sz="quarter" idx="12"/>
          </p:nvPr>
        </p:nvSpPr>
        <p:spPr>
          <a:xfrm>
            <a:off x="533400" y="1981200"/>
            <a:ext cx="5791200" cy="4449990"/>
          </a:xfrm>
        </p:spPr>
        <p:txBody>
          <a:bodyPr>
            <a:normAutofit/>
          </a:bodyPr>
          <a:lstStyle/>
          <a:p>
            <a:pPr marL="342900" indent="-342900">
              <a:buFont typeface="Arial" panose="020B0604020202020204" pitchFamily="34" charset="0"/>
              <a:buChar char="•"/>
            </a:pPr>
            <a:r>
              <a:rPr lang="en-US" dirty="0"/>
              <a:t>Inconel</a:t>
            </a:r>
            <a:r>
              <a:rPr lang="en-US" baseline="30000" dirty="0"/>
              <a:t>®</a:t>
            </a:r>
            <a:r>
              <a:rPr lang="en-US" dirty="0"/>
              <a:t> 718 / Inconel</a:t>
            </a:r>
            <a:r>
              <a:rPr lang="en-US" baseline="30000" dirty="0"/>
              <a:t>® </a:t>
            </a:r>
            <a:r>
              <a:rPr lang="en-US" dirty="0"/>
              <a:t>625</a:t>
            </a:r>
          </a:p>
          <a:p>
            <a:pPr marL="342900" indent="-342900">
              <a:buFont typeface="Arial" panose="020B0604020202020204" pitchFamily="34" charset="0"/>
              <a:buChar char="•"/>
            </a:pPr>
            <a:r>
              <a:rPr lang="en-US" dirty="0"/>
              <a:t>Copper GRCop-42 / C18150</a:t>
            </a:r>
          </a:p>
          <a:p>
            <a:pPr marL="342900" indent="-342900">
              <a:buFont typeface="Arial" panose="020B0604020202020204" pitchFamily="34" charset="0"/>
              <a:buChar char="•"/>
            </a:pPr>
            <a:r>
              <a:rPr lang="en-US" dirty="0"/>
              <a:t>Hastelloy</a:t>
            </a:r>
            <a:r>
              <a:rPr lang="en-US" baseline="30000" dirty="0"/>
              <a:t>®</a:t>
            </a:r>
            <a:r>
              <a:rPr lang="en-US" dirty="0"/>
              <a:t>  X / Hastelloy</a:t>
            </a:r>
            <a:r>
              <a:rPr lang="en-US" baseline="30000" dirty="0"/>
              <a:t>®</a:t>
            </a:r>
            <a:r>
              <a:rPr lang="en-US" dirty="0"/>
              <a:t>  C-22</a:t>
            </a:r>
            <a:r>
              <a:rPr lang="en-US" baseline="30000" dirty="0"/>
              <a:t> ®</a:t>
            </a:r>
            <a:endParaRPr lang="en-US" dirty="0"/>
          </a:p>
          <a:p>
            <a:pPr marL="342900" indent="-342900">
              <a:buFont typeface="Arial" panose="020B0604020202020204" pitchFamily="34" charset="0"/>
              <a:buChar char="•"/>
            </a:pPr>
            <a:r>
              <a:rPr lang="en-US" dirty="0"/>
              <a:t>Aluminum </a:t>
            </a:r>
            <a:r>
              <a:rPr lang="en-US" dirty="0" err="1"/>
              <a:t>Aheadd</a:t>
            </a:r>
            <a:r>
              <a:rPr lang="en-US" baseline="30000" dirty="0"/>
              <a:t>®</a:t>
            </a:r>
            <a:r>
              <a:rPr lang="en-US" dirty="0"/>
              <a:t> CP1 / F357 / </a:t>
            </a:r>
            <a:r>
              <a:rPr lang="en-US" dirty="0" err="1"/>
              <a:t>Scalmalloy</a:t>
            </a:r>
            <a:r>
              <a:rPr lang="en-US" baseline="30000" dirty="0"/>
              <a:t>®</a:t>
            </a:r>
          </a:p>
          <a:p>
            <a:pPr marL="342900" indent="-342900">
              <a:buFont typeface="Arial" panose="020B0604020202020204" pitchFamily="34" charset="0"/>
              <a:buChar char="•"/>
            </a:pPr>
            <a:r>
              <a:rPr lang="en-US" dirty="0" err="1"/>
              <a:t>forAM</a:t>
            </a:r>
            <a:r>
              <a:rPr lang="en-US" baseline="30000" dirty="0"/>
              <a:t>®</a:t>
            </a:r>
            <a:r>
              <a:rPr lang="en-US" dirty="0"/>
              <a:t> Haynes</a:t>
            </a:r>
            <a:r>
              <a:rPr lang="en-US" baseline="30000" dirty="0"/>
              <a:t>®</a:t>
            </a:r>
            <a:r>
              <a:rPr lang="en-US" dirty="0"/>
              <a:t> 282</a:t>
            </a:r>
            <a:r>
              <a:rPr lang="en-US" baseline="30000" dirty="0"/>
              <a:t>®* </a:t>
            </a:r>
            <a:r>
              <a:rPr lang="en-US" dirty="0"/>
              <a:t>/ Haynes</a:t>
            </a:r>
            <a:r>
              <a:rPr lang="en-US" baseline="30000" dirty="0"/>
              <a:t>® </a:t>
            </a:r>
            <a:r>
              <a:rPr lang="en-US" dirty="0"/>
              <a:t> 214</a:t>
            </a:r>
            <a:r>
              <a:rPr lang="en-US" baseline="30000" dirty="0"/>
              <a:t> ® </a:t>
            </a:r>
            <a:endParaRPr lang="en-US" dirty="0"/>
          </a:p>
          <a:p>
            <a:pPr marL="342900" indent="-342900">
              <a:buFont typeface="Arial" panose="020B0604020202020204" pitchFamily="34" charset="0"/>
              <a:buChar char="•"/>
            </a:pPr>
            <a:r>
              <a:rPr lang="en-US" dirty="0"/>
              <a:t>Titanium Ti-6Al-4V</a:t>
            </a:r>
          </a:p>
          <a:p>
            <a:pPr marL="342900" indent="-342900">
              <a:buFont typeface="Arial" panose="020B0604020202020204" pitchFamily="34" charset="0"/>
              <a:buChar char="•"/>
            </a:pPr>
            <a:r>
              <a:rPr lang="en-US" dirty="0"/>
              <a:t>Steel M300</a:t>
            </a:r>
          </a:p>
          <a:p>
            <a:endParaRPr lang="en-US" dirty="0"/>
          </a:p>
        </p:txBody>
      </p:sp>
      <p:sp>
        <p:nvSpPr>
          <p:cNvPr id="6" name="Content Placeholder 5">
            <a:extLst>
              <a:ext uri="{FF2B5EF4-FFF2-40B4-BE49-F238E27FC236}">
                <a16:creationId xmlns:a16="http://schemas.microsoft.com/office/drawing/2014/main" id="{7F9F783A-F35B-70F6-4453-617D361D90D8}"/>
              </a:ext>
            </a:extLst>
          </p:cNvPr>
          <p:cNvSpPr>
            <a:spLocks noGrp="1"/>
          </p:cNvSpPr>
          <p:nvPr>
            <p:ph sz="quarter" idx="13"/>
          </p:nvPr>
        </p:nvSpPr>
        <p:spPr/>
        <p:txBody>
          <a:bodyPr/>
          <a:lstStyle/>
          <a:p>
            <a:r>
              <a:rPr lang="en-US" dirty="0">
                <a:latin typeface="Gibson" panose="02000000000000000000" pitchFamily="2" charset="77"/>
              </a:rPr>
              <a:t>Coming Soon:</a:t>
            </a:r>
          </a:p>
          <a:p>
            <a:pPr marL="342900" indent="-342900">
              <a:buFont typeface="Arial" panose="020B0604020202020204" pitchFamily="34" charset="0"/>
              <a:buChar char="•"/>
            </a:pPr>
            <a:r>
              <a:rPr lang="en-US" dirty="0"/>
              <a:t>Stainless Steel</a:t>
            </a:r>
          </a:p>
        </p:txBody>
      </p:sp>
      <p:sp>
        <p:nvSpPr>
          <p:cNvPr id="12" name="Rectangle 11">
            <a:extLst>
              <a:ext uri="{FF2B5EF4-FFF2-40B4-BE49-F238E27FC236}">
                <a16:creationId xmlns:a16="http://schemas.microsoft.com/office/drawing/2014/main" id="{B0E27567-D41D-9923-A718-5407AA71309A}"/>
              </a:ext>
            </a:extLst>
          </p:cNvPr>
          <p:cNvSpPr/>
          <p:nvPr/>
        </p:nvSpPr>
        <p:spPr>
          <a:xfrm>
            <a:off x="6324600" y="4524107"/>
            <a:ext cx="4953000" cy="1015663"/>
          </a:xfrm>
          <a:prstGeom prst="rect">
            <a:avLst/>
          </a:prstGeom>
        </p:spPr>
        <p:txBody>
          <a:bodyPr wrap="square">
            <a:spAutoFit/>
          </a:bodyPr>
          <a:lstStyle/>
          <a:p>
            <a:r>
              <a:rPr lang="en-US" dirty="0">
                <a:solidFill>
                  <a:srgbClr val="335C91"/>
                </a:solidFill>
                <a:latin typeface="Gibson" panose="02000000000000000000" pitchFamily="50" charset="0"/>
              </a:rPr>
              <a:t>Contact us for qualification of your material</a:t>
            </a:r>
          </a:p>
          <a:p>
            <a:pPr marL="285750" indent="-285750">
              <a:buFont typeface="Arial" panose="020B0604020202020204" pitchFamily="34" charset="0"/>
              <a:buChar char="•"/>
            </a:pPr>
            <a:r>
              <a:rPr lang="en-US" sz="1400" dirty="0">
                <a:latin typeface="Gibson Light" panose="02000000000000000000" pitchFamily="2" charset="77"/>
              </a:rPr>
              <a:t>Partner vendors available to easily source powder</a:t>
            </a:r>
          </a:p>
          <a:p>
            <a:pPr marL="285750" indent="-285750">
              <a:buFont typeface="Arial" panose="020B0604020202020204" pitchFamily="34" charset="0"/>
              <a:buChar char="•"/>
            </a:pPr>
            <a:r>
              <a:rPr lang="en-US" sz="1400" dirty="0">
                <a:latin typeface="Gibson Light" panose="02000000000000000000" pitchFamily="2" charset="77"/>
              </a:rPr>
              <a:t>Powder purchased from major vendors; manufacturer flexible</a:t>
            </a:r>
          </a:p>
          <a:p>
            <a:pPr marL="285750" indent="-285750">
              <a:buFont typeface="Arial" panose="020B0604020202020204" pitchFamily="34" charset="0"/>
              <a:buChar char="•"/>
            </a:pPr>
            <a:r>
              <a:rPr lang="en-US" sz="1400" dirty="0">
                <a:latin typeface="Gibson Light" panose="02000000000000000000" pitchFamily="2" charset="77"/>
              </a:rPr>
              <a:t>Specific material property data available upon request</a:t>
            </a:r>
          </a:p>
        </p:txBody>
      </p:sp>
      <p:sp>
        <p:nvSpPr>
          <p:cNvPr id="18" name="Rectangle 17">
            <a:extLst>
              <a:ext uri="{FF2B5EF4-FFF2-40B4-BE49-F238E27FC236}">
                <a16:creationId xmlns:a16="http://schemas.microsoft.com/office/drawing/2014/main" id="{8210B43E-1B29-9251-E1EA-58B876FB6627}"/>
              </a:ext>
            </a:extLst>
          </p:cNvPr>
          <p:cNvSpPr/>
          <p:nvPr/>
        </p:nvSpPr>
        <p:spPr>
          <a:xfrm>
            <a:off x="533400" y="6515239"/>
            <a:ext cx="6096000" cy="261610"/>
          </a:xfrm>
          <a:prstGeom prst="rect">
            <a:avLst/>
          </a:prstGeom>
        </p:spPr>
        <p:txBody>
          <a:bodyPr>
            <a:spAutoFit/>
          </a:bodyPr>
          <a:lstStyle/>
          <a:p>
            <a:r>
              <a:rPr lang="en-US" sz="1100" dirty="0">
                <a:latin typeface="Gibson Light" panose="02000000000000000000" pitchFamily="2" charset="77"/>
              </a:rPr>
              <a:t>*Produced by Höganäs under License from Haynes International, Inc.</a:t>
            </a:r>
          </a:p>
        </p:txBody>
      </p:sp>
      <p:grpSp>
        <p:nvGrpSpPr>
          <p:cNvPr id="19" name="Group 18">
            <a:extLst>
              <a:ext uri="{FF2B5EF4-FFF2-40B4-BE49-F238E27FC236}">
                <a16:creationId xmlns:a16="http://schemas.microsoft.com/office/drawing/2014/main" id="{125F2649-2E10-D5A4-5AF7-B10A7D49C83C}"/>
              </a:ext>
            </a:extLst>
          </p:cNvPr>
          <p:cNvGrpSpPr/>
          <p:nvPr/>
        </p:nvGrpSpPr>
        <p:grpSpPr>
          <a:xfrm>
            <a:off x="8474484" y="470921"/>
            <a:ext cx="3184116" cy="3557747"/>
            <a:chOff x="8474484" y="470921"/>
            <a:chExt cx="3184116" cy="3557747"/>
          </a:xfrm>
        </p:grpSpPr>
        <p:pic>
          <p:nvPicPr>
            <p:cNvPr id="13" name="Picture 12" descr="A picture containing graphical user interface&#10;&#10;Description automatically generated">
              <a:extLst>
                <a:ext uri="{FF2B5EF4-FFF2-40B4-BE49-F238E27FC236}">
                  <a16:creationId xmlns:a16="http://schemas.microsoft.com/office/drawing/2014/main" id="{29AACD53-6E45-EEF3-F15B-91891EEC76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74484" y="470921"/>
              <a:ext cx="1822282" cy="2377440"/>
            </a:xfrm>
            <a:prstGeom prst="rect">
              <a:avLst/>
            </a:prstGeom>
            <a:effectLst>
              <a:outerShdw blurRad="63500" sx="102000" sy="102000" algn="ctr" rotWithShape="0">
                <a:prstClr val="black">
                  <a:alpha val="40000"/>
                </a:prstClr>
              </a:outerShdw>
            </a:effectLst>
          </p:spPr>
        </p:pic>
        <p:pic>
          <p:nvPicPr>
            <p:cNvPr id="15" name="Picture 14" descr="Text&#10;&#10;Description automatically generated">
              <a:extLst>
                <a:ext uri="{FF2B5EF4-FFF2-40B4-BE49-F238E27FC236}">
                  <a16:creationId xmlns:a16="http://schemas.microsoft.com/office/drawing/2014/main" id="{7676EE0F-94AA-FE35-46FE-26AE5BD880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8967" y="1034164"/>
              <a:ext cx="1834023" cy="2377440"/>
            </a:xfrm>
            <a:prstGeom prst="rect">
              <a:avLst/>
            </a:prstGeom>
            <a:effectLst>
              <a:outerShdw blurRad="63500" sx="102000" sy="102000" algn="ctr" rotWithShape="0">
                <a:prstClr val="black">
                  <a:alpha val="40000"/>
                </a:prstClr>
              </a:outerShdw>
            </a:effectLst>
          </p:spPr>
        </p:pic>
        <p:pic>
          <p:nvPicPr>
            <p:cNvPr id="17" name="Picture 16" descr="Text&#10;&#10;Description automatically generated">
              <a:extLst>
                <a:ext uri="{FF2B5EF4-FFF2-40B4-BE49-F238E27FC236}">
                  <a16:creationId xmlns:a16="http://schemas.microsoft.com/office/drawing/2014/main" id="{6F4CBB1D-A673-4691-2D50-55DA0AD82B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4577" y="1651228"/>
              <a:ext cx="1834023" cy="2377440"/>
            </a:xfrm>
            <a:prstGeom prst="rect">
              <a:avLst/>
            </a:prstGeom>
            <a:effectLst>
              <a:outerShdw blurRad="63500" sx="102000" sy="102000" algn="ctr" rotWithShape="0">
                <a:prstClr val="black">
                  <a:alpha val="40000"/>
                </a:prstClr>
              </a:outerShdw>
            </a:effectLst>
          </p:spPr>
        </p:pic>
      </p:grpSp>
      <p:sp>
        <p:nvSpPr>
          <p:cNvPr id="7" name="Rectangle 6">
            <a:extLst>
              <a:ext uri="{FF2B5EF4-FFF2-40B4-BE49-F238E27FC236}">
                <a16:creationId xmlns:a16="http://schemas.microsoft.com/office/drawing/2014/main" id="{C26DB61C-BBB2-F6F4-8787-FF20262B13FC}"/>
              </a:ext>
            </a:extLst>
          </p:cNvPr>
          <p:cNvSpPr/>
          <p:nvPr/>
        </p:nvSpPr>
        <p:spPr>
          <a:xfrm>
            <a:off x="9824577" y="6431190"/>
            <a:ext cx="1834023" cy="345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3977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6E0C-5082-89BE-79EB-A8DD51E169B2}"/>
              </a:ext>
            </a:extLst>
          </p:cNvPr>
          <p:cNvSpPr>
            <a:spLocks noGrp="1"/>
          </p:cNvSpPr>
          <p:nvPr>
            <p:ph type="title"/>
          </p:nvPr>
        </p:nvSpPr>
        <p:spPr/>
        <p:txBody>
          <a:bodyPr/>
          <a:lstStyle/>
          <a:p>
            <a:r>
              <a:rPr lang="en-US" dirty="0"/>
              <a:t>Aluminum Die Casting</a:t>
            </a:r>
          </a:p>
        </p:txBody>
      </p:sp>
      <p:sp>
        <p:nvSpPr>
          <p:cNvPr id="3" name="Footer Placeholder 2">
            <a:extLst>
              <a:ext uri="{FF2B5EF4-FFF2-40B4-BE49-F238E27FC236}">
                <a16:creationId xmlns:a16="http://schemas.microsoft.com/office/drawing/2014/main" id="{FD533870-EAD2-C947-31C5-A40FE2C7489C}"/>
              </a:ext>
            </a:extLst>
          </p:cNvPr>
          <p:cNvSpPr>
            <a:spLocks noGrp="1"/>
          </p:cNvSpPr>
          <p:nvPr>
            <p:ph type="ftr" sz="quarter" idx="10"/>
          </p:nvPr>
        </p:nvSpPr>
        <p:spPr/>
        <p:txBody>
          <a:bodyPr/>
          <a:lstStyle/>
          <a:p>
            <a:r>
              <a:rPr lang="en-US">
                <a:solidFill>
                  <a:schemeClr val="tx2"/>
                </a:solidFill>
              </a:rPr>
              <a:t>Confidential &amp; Proprietary    </a:t>
            </a:r>
            <a:r>
              <a:rPr lang="en-US">
                <a:solidFill>
                  <a:schemeClr val="accent1"/>
                </a:solidFill>
              </a:rPr>
              <a:t>|</a:t>
            </a:r>
            <a:r>
              <a:rPr lang="en-US"/>
              <a:t> </a:t>
            </a:r>
            <a:endParaRPr lang="en-US" dirty="0"/>
          </a:p>
        </p:txBody>
      </p:sp>
      <p:sp>
        <p:nvSpPr>
          <p:cNvPr id="4" name="Slide Number Placeholder 3">
            <a:extLst>
              <a:ext uri="{FF2B5EF4-FFF2-40B4-BE49-F238E27FC236}">
                <a16:creationId xmlns:a16="http://schemas.microsoft.com/office/drawing/2014/main" id="{3904B3CF-7D6C-C7E0-7F2C-D6E5E154E144}"/>
              </a:ext>
            </a:extLst>
          </p:cNvPr>
          <p:cNvSpPr>
            <a:spLocks noGrp="1"/>
          </p:cNvSpPr>
          <p:nvPr>
            <p:ph type="sldNum" sz="quarter" idx="11"/>
          </p:nvPr>
        </p:nvSpPr>
        <p:spPr/>
        <p:txBody>
          <a:bodyPr/>
          <a:lstStyle/>
          <a:p>
            <a:fld id="{43FA179E-7522-C04D-B148-6CA5DFA5CB78}" type="slidenum">
              <a:rPr lang="en-US" smtClean="0"/>
              <a:pPr/>
              <a:t>4</a:t>
            </a:fld>
            <a:endParaRPr lang="en-US" dirty="0"/>
          </a:p>
        </p:txBody>
      </p:sp>
      <p:sp>
        <p:nvSpPr>
          <p:cNvPr id="5" name="Content Placeholder 4">
            <a:extLst>
              <a:ext uri="{FF2B5EF4-FFF2-40B4-BE49-F238E27FC236}">
                <a16:creationId xmlns:a16="http://schemas.microsoft.com/office/drawing/2014/main" id="{5CFC53B7-8EF2-C08D-A003-775BA3471F9F}"/>
              </a:ext>
            </a:extLst>
          </p:cNvPr>
          <p:cNvSpPr>
            <a:spLocks noGrp="1"/>
          </p:cNvSpPr>
          <p:nvPr>
            <p:ph sz="quarter" idx="12"/>
          </p:nvPr>
        </p:nvSpPr>
        <p:spPr/>
        <p:txBody>
          <a:bodyPr>
            <a:normAutofit/>
          </a:bodyPr>
          <a:lstStyle/>
          <a:p>
            <a:pPr marL="457200" indent="-457200">
              <a:buAutoNum type="arabicPeriod"/>
            </a:pPr>
            <a:r>
              <a:rPr lang="en-US" dirty="0"/>
              <a:t>Molten aluminum placed into shot sleeve</a:t>
            </a:r>
          </a:p>
          <a:p>
            <a:pPr marL="1257300" lvl="1" indent="-457200"/>
            <a:r>
              <a:rPr lang="en-US" dirty="0"/>
              <a:t>Up to 80 kg of metal in a pour</a:t>
            </a:r>
          </a:p>
          <a:p>
            <a:pPr marL="1257300" lvl="1" indent="-457200"/>
            <a:r>
              <a:rPr lang="en-US" dirty="0"/>
              <a:t>Temperature of ~610 ° C </a:t>
            </a:r>
          </a:p>
          <a:p>
            <a:pPr marL="457200" indent="-457200">
              <a:buFont typeface="Arial" panose="020B0604020202020204" pitchFamily="34" charset="0"/>
              <a:buAutoNum type="arabicPeriod"/>
            </a:pPr>
            <a:r>
              <a:rPr lang="en-US" dirty="0"/>
              <a:t>Shot plunger injects metal into cavity (20 </a:t>
            </a:r>
            <a:r>
              <a:rPr lang="en-US" dirty="0" err="1"/>
              <a:t>ms</a:t>
            </a:r>
            <a:r>
              <a:rPr lang="en-US" dirty="0"/>
              <a:t>)</a:t>
            </a:r>
          </a:p>
          <a:p>
            <a:pPr marL="1257300" lvl="1" indent="-457200"/>
            <a:r>
              <a:rPr lang="en-US" dirty="0"/>
              <a:t>40 km/</a:t>
            </a:r>
            <a:r>
              <a:rPr lang="en-US" dirty="0" err="1"/>
              <a:t>hr</a:t>
            </a:r>
            <a:r>
              <a:rPr lang="en-US" dirty="0"/>
              <a:t> injection speed</a:t>
            </a:r>
          </a:p>
          <a:p>
            <a:pPr marL="1257300" lvl="1" indent="-457200"/>
            <a:r>
              <a:rPr lang="en-US" dirty="0"/>
              <a:t>Every 1-2 min turnover time</a:t>
            </a:r>
          </a:p>
        </p:txBody>
      </p:sp>
      <p:pic>
        <p:nvPicPr>
          <p:cNvPr id="7" name="Content Placeholder 6">
            <a:extLst>
              <a:ext uri="{FF2B5EF4-FFF2-40B4-BE49-F238E27FC236}">
                <a16:creationId xmlns:a16="http://schemas.microsoft.com/office/drawing/2014/main" id="{97BEBD96-8D08-5AD3-E22A-9DF3145E5B6D}"/>
              </a:ext>
            </a:extLst>
          </p:cNvPr>
          <p:cNvPicPr>
            <a:picLocks noGrp="1" noChangeAspect="1"/>
          </p:cNvPicPr>
          <p:nvPr>
            <p:ph sz="quarter" idx="13"/>
          </p:nvPr>
        </p:nvPicPr>
        <p:blipFill rotWithShape="1">
          <a:blip r:embed="rId2" cstate="email">
            <a:extLst>
              <a:ext uri="{28A0092B-C50C-407E-A947-70E740481C1C}">
                <a14:useLocalDpi xmlns:a14="http://schemas.microsoft.com/office/drawing/2010/main"/>
              </a:ext>
            </a:extLst>
          </a:blip>
          <a:srcRect/>
          <a:stretch/>
        </p:blipFill>
        <p:spPr>
          <a:xfrm>
            <a:off x="5894119" y="2133600"/>
            <a:ext cx="6056828" cy="2955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2122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6E0C-5082-89BE-79EB-A8DD51E169B2}"/>
              </a:ext>
            </a:extLst>
          </p:cNvPr>
          <p:cNvSpPr>
            <a:spLocks noGrp="1"/>
          </p:cNvSpPr>
          <p:nvPr>
            <p:ph type="title"/>
          </p:nvPr>
        </p:nvSpPr>
        <p:spPr/>
        <p:txBody>
          <a:bodyPr/>
          <a:lstStyle/>
          <a:p>
            <a:r>
              <a:rPr lang="en-US" dirty="0"/>
              <a:t>Aluminum Die Casting</a:t>
            </a:r>
          </a:p>
        </p:txBody>
      </p:sp>
      <p:sp>
        <p:nvSpPr>
          <p:cNvPr id="3" name="Footer Placeholder 2">
            <a:extLst>
              <a:ext uri="{FF2B5EF4-FFF2-40B4-BE49-F238E27FC236}">
                <a16:creationId xmlns:a16="http://schemas.microsoft.com/office/drawing/2014/main" id="{FD533870-EAD2-C947-31C5-A40FE2C7489C}"/>
              </a:ext>
            </a:extLst>
          </p:cNvPr>
          <p:cNvSpPr>
            <a:spLocks noGrp="1"/>
          </p:cNvSpPr>
          <p:nvPr>
            <p:ph type="ftr" sz="quarter" idx="10"/>
          </p:nvPr>
        </p:nvSpPr>
        <p:spPr/>
        <p:txBody>
          <a:bodyPr/>
          <a:lstStyle/>
          <a:p>
            <a:r>
              <a:rPr lang="en-US">
                <a:solidFill>
                  <a:schemeClr val="tx2"/>
                </a:solidFill>
              </a:rPr>
              <a:t>Confidential &amp; Proprietary    </a:t>
            </a:r>
            <a:r>
              <a:rPr lang="en-US">
                <a:solidFill>
                  <a:schemeClr val="accent1"/>
                </a:solidFill>
              </a:rPr>
              <a:t>|</a:t>
            </a:r>
            <a:r>
              <a:rPr lang="en-US"/>
              <a:t> </a:t>
            </a:r>
            <a:endParaRPr lang="en-US" dirty="0"/>
          </a:p>
        </p:txBody>
      </p:sp>
      <p:sp>
        <p:nvSpPr>
          <p:cNvPr id="4" name="Slide Number Placeholder 3">
            <a:extLst>
              <a:ext uri="{FF2B5EF4-FFF2-40B4-BE49-F238E27FC236}">
                <a16:creationId xmlns:a16="http://schemas.microsoft.com/office/drawing/2014/main" id="{3904B3CF-7D6C-C7E0-7F2C-D6E5E154E144}"/>
              </a:ext>
            </a:extLst>
          </p:cNvPr>
          <p:cNvSpPr>
            <a:spLocks noGrp="1"/>
          </p:cNvSpPr>
          <p:nvPr>
            <p:ph type="sldNum" sz="quarter" idx="11"/>
          </p:nvPr>
        </p:nvSpPr>
        <p:spPr/>
        <p:txBody>
          <a:bodyPr/>
          <a:lstStyle/>
          <a:p>
            <a:fld id="{43FA179E-7522-C04D-B148-6CA5DFA5CB78}" type="slidenum">
              <a:rPr lang="en-US" smtClean="0"/>
              <a:pPr/>
              <a:t>5</a:t>
            </a:fld>
            <a:endParaRPr lang="en-US" dirty="0"/>
          </a:p>
        </p:txBody>
      </p:sp>
      <p:sp>
        <p:nvSpPr>
          <p:cNvPr id="5" name="Content Placeholder 4">
            <a:extLst>
              <a:ext uri="{FF2B5EF4-FFF2-40B4-BE49-F238E27FC236}">
                <a16:creationId xmlns:a16="http://schemas.microsoft.com/office/drawing/2014/main" id="{5CFC53B7-8EF2-C08D-A003-775BA3471F9F}"/>
              </a:ext>
            </a:extLst>
          </p:cNvPr>
          <p:cNvSpPr>
            <a:spLocks noGrp="1"/>
          </p:cNvSpPr>
          <p:nvPr>
            <p:ph sz="quarter" idx="12"/>
          </p:nvPr>
        </p:nvSpPr>
        <p:spPr/>
        <p:txBody>
          <a:bodyPr>
            <a:normAutofit fontScale="92500" lnSpcReduction="10000"/>
          </a:bodyPr>
          <a:lstStyle/>
          <a:p>
            <a:pPr marL="457200" indent="-457200">
              <a:buFont typeface="+mj-lt"/>
              <a:buAutoNum type="arabicPeriod" startAt="3"/>
            </a:pPr>
            <a:r>
              <a:rPr lang="en-US" dirty="0"/>
              <a:t>Part cools fully (60° C) </a:t>
            </a:r>
          </a:p>
          <a:p>
            <a:pPr marL="1257300" lvl="1" indent="-457200"/>
            <a:r>
              <a:rPr lang="en-US" dirty="0"/>
              <a:t>Last section to cool limits cycle time of entire casting </a:t>
            </a:r>
          </a:p>
          <a:p>
            <a:pPr marL="1257300" lvl="1" indent="-457200"/>
            <a:r>
              <a:rPr lang="en-US" dirty="0"/>
              <a:t>Any molten metal has risk of exploding</a:t>
            </a:r>
          </a:p>
          <a:p>
            <a:pPr marL="1257300" lvl="1" indent="-457200"/>
            <a:r>
              <a:rPr lang="en-US" dirty="0"/>
              <a:t>Last section to solidify holds highest porosity</a:t>
            </a:r>
          </a:p>
          <a:p>
            <a:pPr marL="1257300" lvl="1" indent="-457200"/>
            <a:r>
              <a:rPr lang="en-US" dirty="0"/>
              <a:t>Every cooling line is two plumbing connections with risks of leaking</a:t>
            </a:r>
          </a:p>
          <a:p>
            <a:pPr marL="457200" indent="-457200">
              <a:buFont typeface="Arial" panose="020B0604020202020204" pitchFamily="34" charset="0"/>
              <a:buAutoNum type="arabicPeriod" startAt="3"/>
            </a:pPr>
            <a:r>
              <a:rPr lang="en-US" dirty="0"/>
              <a:t>4. When sufficiently solid, the die open and pins eject the part off the die</a:t>
            </a:r>
          </a:p>
          <a:p>
            <a:pPr marL="1257300" lvl="1" indent="-457200"/>
            <a:r>
              <a:rPr lang="en-US" dirty="0"/>
              <a:t>Target of 1,000 castings / day</a:t>
            </a:r>
          </a:p>
          <a:p>
            <a:endParaRPr lang="en-US" dirty="0"/>
          </a:p>
        </p:txBody>
      </p:sp>
      <p:pic>
        <p:nvPicPr>
          <p:cNvPr id="10" name="Content Placeholder 6">
            <a:extLst>
              <a:ext uri="{FF2B5EF4-FFF2-40B4-BE49-F238E27FC236}">
                <a16:creationId xmlns:a16="http://schemas.microsoft.com/office/drawing/2014/main" id="{633A1DAE-E3C7-B0FA-3C1E-3547D594ACC3}"/>
              </a:ext>
            </a:extLst>
          </p:cNvPr>
          <p:cNvPicPr>
            <a:picLocks noGrp="1" noChangeAspect="1"/>
          </p:cNvPicPr>
          <p:nvPr>
            <p:ph sz="quarter" idx="13"/>
          </p:nvPr>
        </p:nvPicPr>
        <p:blipFill rotWithShape="1">
          <a:blip r:embed="rId2" cstate="email">
            <a:extLst>
              <a:ext uri="{28A0092B-C50C-407E-A947-70E740481C1C}">
                <a14:useLocalDpi xmlns:a14="http://schemas.microsoft.com/office/drawing/2010/main"/>
              </a:ext>
            </a:extLst>
          </a:blip>
          <a:srcRect/>
          <a:stretch/>
        </p:blipFill>
        <p:spPr>
          <a:xfrm>
            <a:off x="5878284" y="2133601"/>
            <a:ext cx="6056824" cy="2955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53634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9E1A5-5555-5ECA-EE79-6F4F30BAAF49}"/>
              </a:ext>
            </a:extLst>
          </p:cNvPr>
          <p:cNvSpPr>
            <a:spLocks noGrp="1"/>
          </p:cNvSpPr>
          <p:nvPr>
            <p:ph type="title"/>
          </p:nvPr>
        </p:nvSpPr>
        <p:spPr/>
        <p:txBody>
          <a:bodyPr>
            <a:normAutofit/>
          </a:bodyPr>
          <a:lstStyle/>
          <a:p>
            <a:r>
              <a:rPr lang="en-US" dirty="0"/>
              <a:t>Challenges of Typical Cooling Strategies</a:t>
            </a:r>
          </a:p>
        </p:txBody>
      </p:sp>
      <p:sp>
        <p:nvSpPr>
          <p:cNvPr id="3" name="Footer Placeholder 2">
            <a:extLst>
              <a:ext uri="{FF2B5EF4-FFF2-40B4-BE49-F238E27FC236}">
                <a16:creationId xmlns:a16="http://schemas.microsoft.com/office/drawing/2014/main" id="{07A619EE-39A9-C597-6995-0E50175F993B}"/>
              </a:ext>
            </a:extLst>
          </p:cNvPr>
          <p:cNvSpPr>
            <a:spLocks noGrp="1"/>
          </p:cNvSpPr>
          <p:nvPr>
            <p:ph type="ftr" sz="quarter" idx="10"/>
          </p:nvPr>
        </p:nvSpPr>
        <p:spPr/>
        <p:txBody>
          <a:bodyPr/>
          <a:lstStyle/>
          <a:p>
            <a:r>
              <a:rPr lang="en-US">
                <a:solidFill>
                  <a:schemeClr val="tx2"/>
                </a:solidFill>
              </a:rPr>
              <a:t>Confidential &amp; Proprietary    </a:t>
            </a:r>
            <a:r>
              <a:rPr lang="en-US">
                <a:solidFill>
                  <a:schemeClr val="accent1"/>
                </a:solidFill>
              </a:rPr>
              <a:t>|</a:t>
            </a:r>
            <a:r>
              <a:rPr lang="en-US"/>
              <a:t> </a:t>
            </a:r>
            <a:endParaRPr lang="en-US" dirty="0"/>
          </a:p>
        </p:txBody>
      </p:sp>
      <p:sp>
        <p:nvSpPr>
          <p:cNvPr id="4" name="Slide Number Placeholder 3">
            <a:extLst>
              <a:ext uri="{FF2B5EF4-FFF2-40B4-BE49-F238E27FC236}">
                <a16:creationId xmlns:a16="http://schemas.microsoft.com/office/drawing/2014/main" id="{3384CB57-0D9E-BFD5-88E6-9D974D9CE821}"/>
              </a:ext>
            </a:extLst>
          </p:cNvPr>
          <p:cNvSpPr>
            <a:spLocks noGrp="1"/>
          </p:cNvSpPr>
          <p:nvPr>
            <p:ph type="sldNum" sz="quarter" idx="11"/>
          </p:nvPr>
        </p:nvSpPr>
        <p:spPr/>
        <p:txBody>
          <a:bodyPr/>
          <a:lstStyle/>
          <a:p>
            <a:fld id="{43FA179E-7522-C04D-B148-6CA5DFA5CB78}" type="slidenum">
              <a:rPr lang="en-US" smtClean="0"/>
              <a:pPr/>
              <a:t>6</a:t>
            </a:fld>
            <a:endParaRPr lang="en-US" dirty="0"/>
          </a:p>
        </p:txBody>
      </p:sp>
      <p:sp>
        <p:nvSpPr>
          <p:cNvPr id="5" name="Content Placeholder 4">
            <a:extLst>
              <a:ext uri="{FF2B5EF4-FFF2-40B4-BE49-F238E27FC236}">
                <a16:creationId xmlns:a16="http://schemas.microsoft.com/office/drawing/2014/main" id="{CA79F176-25AF-A873-04B9-CEAC52A0086B}"/>
              </a:ext>
            </a:extLst>
          </p:cNvPr>
          <p:cNvSpPr>
            <a:spLocks noGrp="1"/>
          </p:cNvSpPr>
          <p:nvPr>
            <p:ph sz="quarter" idx="12"/>
          </p:nvPr>
        </p:nvSpPr>
        <p:spPr>
          <a:xfrm>
            <a:off x="533400" y="1981200"/>
            <a:ext cx="5867400" cy="4038600"/>
          </a:xfrm>
        </p:spPr>
        <p:txBody>
          <a:bodyPr/>
          <a:lstStyle/>
          <a:p>
            <a:r>
              <a:rPr lang="en-US" b="1" dirty="0"/>
              <a:t>Example: Biscuit Cooling</a:t>
            </a:r>
          </a:p>
          <a:p>
            <a:pPr marL="342900" indent="-342900">
              <a:buFont typeface="Arial" panose="020B0604020202020204" pitchFamily="34" charset="0"/>
              <a:buChar char="•"/>
            </a:pPr>
            <a:r>
              <a:rPr lang="en-US" dirty="0"/>
              <a:t>Straight line drilling</a:t>
            </a:r>
          </a:p>
          <a:p>
            <a:pPr marL="342900" indent="-342900">
              <a:buFont typeface="Arial" panose="020B0604020202020204" pitchFamily="34" charset="0"/>
              <a:buChar char="•"/>
            </a:pPr>
            <a:r>
              <a:rPr lang="en-US" dirty="0"/>
              <a:t>Need plugs for drill lines – plugs fail early</a:t>
            </a:r>
          </a:p>
          <a:p>
            <a:pPr marL="342900" indent="-342900">
              <a:buFont typeface="Arial" panose="020B0604020202020204" pitchFamily="34" charset="0"/>
              <a:buChar char="•"/>
            </a:pPr>
            <a:r>
              <a:rPr lang="en-US" dirty="0"/>
              <a:t>Creates right angle intersections – early failure point</a:t>
            </a:r>
          </a:p>
          <a:p>
            <a:pPr marL="342900" indent="-342900">
              <a:buFont typeface="Arial" panose="020B0604020202020204" pitchFamily="34" charset="0"/>
              <a:buChar char="•"/>
            </a:pPr>
            <a:r>
              <a:rPr lang="en-US" dirty="0"/>
              <a:t>Non-optimal cooling – less productive</a:t>
            </a:r>
          </a:p>
        </p:txBody>
      </p:sp>
      <p:pic>
        <p:nvPicPr>
          <p:cNvPr id="7" name="Content Placeholder 6">
            <a:extLst>
              <a:ext uri="{FF2B5EF4-FFF2-40B4-BE49-F238E27FC236}">
                <a16:creationId xmlns:a16="http://schemas.microsoft.com/office/drawing/2014/main" id="{4834D29D-C69C-FBE8-645C-BAC9B2398D56}"/>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6800850" y="2070100"/>
            <a:ext cx="4381500" cy="3860800"/>
          </a:xfrm>
          <a:prstGeom prst="rect">
            <a:avLst/>
          </a:prstGeom>
        </p:spPr>
      </p:pic>
      <p:sp>
        <p:nvSpPr>
          <p:cNvPr id="8" name="Oval 7">
            <a:extLst>
              <a:ext uri="{FF2B5EF4-FFF2-40B4-BE49-F238E27FC236}">
                <a16:creationId xmlns:a16="http://schemas.microsoft.com/office/drawing/2014/main" id="{35913E7B-83AA-10C3-7DF0-187F2102D730}"/>
              </a:ext>
            </a:extLst>
          </p:cNvPr>
          <p:cNvSpPr/>
          <p:nvPr/>
        </p:nvSpPr>
        <p:spPr>
          <a:xfrm rot="-1440000">
            <a:off x="7424928" y="4462272"/>
            <a:ext cx="9144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9C7D47C-1FCD-D56B-04AD-4015824EDD75}"/>
              </a:ext>
            </a:extLst>
          </p:cNvPr>
          <p:cNvSpPr/>
          <p:nvPr/>
        </p:nvSpPr>
        <p:spPr>
          <a:xfrm rot="-1920000">
            <a:off x="8668512" y="5084064"/>
            <a:ext cx="9144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DA94505-D98D-7322-911B-5DD9FFF0F29F}"/>
              </a:ext>
            </a:extLst>
          </p:cNvPr>
          <p:cNvSpPr txBox="1"/>
          <p:nvPr/>
        </p:nvSpPr>
        <p:spPr>
          <a:xfrm>
            <a:off x="7162800" y="5486400"/>
            <a:ext cx="742511" cy="400110"/>
          </a:xfrm>
          <a:prstGeom prst="rect">
            <a:avLst/>
          </a:prstGeom>
          <a:noFill/>
        </p:spPr>
        <p:txBody>
          <a:bodyPr wrap="none" rtlCol="0" anchor="t" anchorCtr="0">
            <a:spAutoFit/>
          </a:bodyPr>
          <a:lstStyle/>
          <a:p>
            <a:pPr algn="l"/>
            <a:r>
              <a:rPr lang="en-US" sz="2000" dirty="0">
                <a:latin typeface="Gibson Light" pitchFamily="2" charset="77"/>
              </a:rPr>
              <a:t>Plugs</a:t>
            </a:r>
          </a:p>
        </p:txBody>
      </p:sp>
      <p:cxnSp>
        <p:nvCxnSpPr>
          <p:cNvPr id="12" name="Elbow Connector 11">
            <a:extLst>
              <a:ext uri="{FF2B5EF4-FFF2-40B4-BE49-F238E27FC236}">
                <a16:creationId xmlns:a16="http://schemas.microsoft.com/office/drawing/2014/main" id="{D1BABFB3-18A6-9193-11EB-2A0B96418F70}"/>
              </a:ext>
            </a:extLst>
          </p:cNvPr>
          <p:cNvCxnSpPr>
            <a:cxnSpLocks/>
            <a:stCxn id="10" idx="0"/>
            <a:endCxn id="8" idx="3"/>
          </p:cNvCxnSpPr>
          <p:nvPr/>
        </p:nvCxnSpPr>
        <p:spPr>
          <a:xfrm rot="16200000" flipV="1">
            <a:off x="7055766" y="5008110"/>
            <a:ext cx="885555" cy="7102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A4A7EBD6-C49C-C5E2-67C4-5D4AE59C5EEE}"/>
              </a:ext>
            </a:extLst>
          </p:cNvPr>
          <p:cNvCxnSpPr>
            <a:cxnSpLocks/>
            <a:stCxn id="10" idx="3"/>
            <a:endCxn id="9" idx="3"/>
          </p:cNvCxnSpPr>
          <p:nvPr/>
        </p:nvCxnSpPr>
        <p:spPr>
          <a:xfrm flipV="1">
            <a:off x="7905311" y="5223090"/>
            <a:ext cx="810058" cy="46336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CDDF28A-4F10-9B24-99DA-6062501DB333}"/>
              </a:ext>
            </a:extLst>
          </p:cNvPr>
          <p:cNvSpPr/>
          <p:nvPr/>
        </p:nvSpPr>
        <p:spPr>
          <a:xfrm rot="600000">
            <a:off x="10844784" y="3822192"/>
            <a:ext cx="9144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Elbow Connector 17">
            <a:extLst>
              <a:ext uri="{FF2B5EF4-FFF2-40B4-BE49-F238E27FC236}">
                <a16:creationId xmlns:a16="http://schemas.microsoft.com/office/drawing/2014/main" id="{7F59FDC6-CF56-6523-FA31-86DB00686D68}"/>
              </a:ext>
            </a:extLst>
          </p:cNvPr>
          <p:cNvCxnSpPr>
            <a:cxnSpLocks/>
            <a:stCxn id="10" idx="3"/>
            <a:endCxn id="17" idx="5"/>
          </p:cNvCxnSpPr>
          <p:nvPr/>
        </p:nvCxnSpPr>
        <p:spPr>
          <a:xfrm flipV="1">
            <a:off x="7905311" y="3944142"/>
            <a:ext cx="3008610" cy="174231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7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2D7FC-3DE4-8600-FB78-F3B35BBC3610}"/>
              </a:ext>
            </a:extLst>
          </p:cNvPr>
          <p:cNvSpPr>
            <a:spLocks noGrp="1"/>
          </p:cNvSpPr>
          <p:nvPr>
            <p:ph type="title"/>
          </p:nvPr>
        </p:nvSpPr>
        <p:spPr/>
        <p:txBody>
          <a:bodyPr>
            <a:normAutofit/>
          </a:bodyPr>
          <a:lstStyle/>
          <a:p>
            <a:r>
              <a:rPr lang="en-US" dirty="0"/>
              <a:t>Advantages of Conformal Cooling</a:t>
            </a:r>
          </a:p>
        </p:txBody>
      </p:sp>
      <p:sp>
        <p:nvSpPr>
          <p:cNvPr id="3" name="Footer Placeholder 2">
            <a:extLst>
              <a:ext uri="{FF2B5EF4-FFF2-40B4-BE49-F238E27FC236}">
                <a16:creationId xmlns:a16="http://schemas.microsoft.com/office/drawing/2014/main" id="{5E14DCF4-9047-3F0E-9C42-A998C79C3140}"/>
              </a:ext>
            </a:extLst>
          </p:cNvPr>
          <p:cNvSpPr>
            <a:spLocks noGrp="1"/>
          </p:cNvSpPr>
          <p:nvPr>
            <p:ph type="ftr" sz="quarter" idx="10"/>
          </p:nvPr>
        </p:nvSpPr>
        <p:spPr/>
        <p:txBody>
          <a:bodyPr/>
          <a:lstStyle/>
          <a:p>
            <a:r>
              <a:rPr lang="en-US">
                <a:solidFill>
                  <a:schemeClr val="tx2"/>
                </a:solidFill>
              </a:rPr>
              <a:t>Confidential &amp; Proprietary    </a:t>
            </a:r>
            <a:r>
              <a:rPr lang="en-US">
                <a:solidFill>
                  <a:schemeClr val="accent1"/>
                </a:solidFill>
              </a:rPr>
              <a:t>|</a:t>
            </a:r>
            <a:r>
              <a:rPr lang="en-US"/>
              <a:t> </a:t>
            </a:r>
            <a:endParaRPr lang="en-US" dirty="0"/>
          </a:p>
        </p:txBody>
      </p:sp>
      <p:sp>
        <p:nvSpPr>
          <p:cNvPr id="4" name="Slide Number Placeholder 3">
            <a:extLst>
              <a:ext uri="{FF2B5EF4-FFF2-40B4-BE49-F238E27FC236}">
                <a16:creationId xmlns:a16="http://schemas.microsoft.com/office/drawing/2014/main" id="{C8D24FB2-A8DD-05A9-F6CE-145A2D325B5C}"/>
              </a:ext>
            </a:extLst>
          </p:cNvPr>
          <p:cNvSpPr>
            <a:spLocks noGrp="1"/>
          </p:cNvSpPr>
          <p:nvPr>
            <p:ph type="sldNum" sz="quarter" idx="11"/>
          </p:nvPr>
        </p:nvSpPr>
        <p:spPr/>
        <p:txBody>
          <a:bodyPr/>
          <a:lstStyle/>
          <a:p>
            <a:fld id="{43FA179E-7522-C04D-B148-6CA5DFA5CB78}" type="slidenum">
              <a:rPr lang="en-US" smtClean="0"/>
              <a:pPr/>
              <a:t>7</a:t>
            </a:fld>
            <a:endParaRPr lang="en-US" dirty="0"/>
          </a:p>
        </p:txBody>
      </p:sp>
      <p:sp>
        <p:nvSpPr>
          <p:cNvPr id="5" name="Content Placeholder 4">
            <a:extLst>
              <a:ext uri="{FF2B5EF4-FFF2-40B4-BE49-F238E27FC236}">
                <a16:creationId xmlns:a16="http://schemas.microsoft.com/office/drawing/2014/main" id="{564C0E1C-FF33-B8FF-2D8F-201AEB86F9B2}"/>
              </a:ext>
            </a:extLst>
          </p:cNvPr>
          <p:cNvSpPr>
            <a:spLocks noGrp="1"/>
          </p:cNvSpPr>
          <p:nvPr>
            <p:ph sz="quarter" idx="12"/>
          </p:nvPr>
        </p:nvSpPr>
        <p:spPr/>
        <p:txBody>
          <a:bodyPr/>
          <a:lstStyle/>
          <a:p>
            <a:r>
              <a:rPr lang="en-US" b="1" dirty="0"/>
              <a:t>Example: Biscuit Cooling</a:t>
            </a:r>
          </a:p>
          <a:p>
            <a:pPr marL="342900" indent="-342900">
              <a:buFont typeface="Arial" panose="020B0604020202020204" pitchFamily="34" charset="0"/>
              <a:buChar char="•"/>
            </a:pPr>
            <a:r>
              <a:rPr lang="en-US" dirty="0"/>
              <a:t>Eliminates plugs (same water entry and exit)</a:t>
            </a:r>
          </a:p>
          <a:p>
            <a:pPr marL="342900" indent="-342900">
              <a:buFont typeface="Arial" panose="020B0604020202020204" pitchFamily="34" charset="0"/>
              <a:buChar char="•"/>
            </a:pPr>
            <a:r>
              <a:rPr lang="en-US" dirty="0"/>
              <a:t>Eliminates right angles</a:t>
            </a:r>
          </a:p>
          <a:p>
            <a:pPr marL="342900" indent="-342900">
              <a:buFont typeface="Arial" panose="020B0604020202020204" pitchFamily="34" charset="0"/>
              <a:buChar char="•"/>
            </a:pPr>
            <a:r>
              <a:rPr lang="en-US" dirty="0"/>
              <a:t>Able to mold to hot spots</a:t>
            </a:r>
          </a:p>
          <a:p>
            <a:pPr marL="342900" indent="-342900">
              <a:buFont typeface="Arial" panose="020B0604020202020204" pitchFamily="34" charset="0"/>
              <a:buChar char="•"/>
            </a:pPr>
            <a:r>
              <a:rPr lang="en-US" dirty="0"/>
              <a:t>Reduces cycle times </a:t>
            </a:r>
          </a:p>
          <a:p>
            <a:pPr marL="342900" indent="-342900">
              <a:buFont typeface="Arial" panose="020B0604020202020204" pitchFamily="34" charset="0"/>
              <a:buChar char="•"/>
            </a:pPr>
            <a:r>
              <a:rPr lang="en-US" dirty="0"/>
              <a:t>Able to move porosity to lower risk areas</a:t>
            </a:r>
          </a:p>
        </p:txBody>
      </p:sp>
      <p:pic>
        <p:nvPicPr>
          <p:cNvPr id="7" name="Content Placeholder 6">
            <a:extLst>
              <a:ext uri="{FF2B5EF4-FFF2-40B4-BE49-F238E27FC236}">
                <a16:creationId xmlns:a16="http://schemas.microsoft.com/office/drawing/2014/main" id="{3D09174A-338C-337A-B9A1-55B5649552C9}"/>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6718300" y="2108200"/>
            <a:ext cx="4546600" cy="3784600"/>
          </a:xfrm>
          <a:prstGeom prst="rect">
            <a:avLst/>
          </a:prstGeom>
        </p:spPr>
      </p:pic>
    </p:spTree>
    <p:extLst>
      <p:ext uri="{BB962C8B-B14F-4D97-AF65-F5344CB8AC3E}">
        <p14:creationId xmlns:p14="http://schemas.microsoft.com/office/powerpoint/2010/main" val="3044109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56989-DB92-CBB9-73CA-CCD184F6C800}"/>
              </a:ext>
            </a:extLst>
          </p:cNvPr>
          <p:cNvSpPr>
            <a:spLocks noGrp="1"/>
          </p:cNvSpPr>
          <p:nvPr>
            <p:ph type="title"/>
          </p:nvPr>
        </p:nvSpPr>
        <p:spPr/>
        <p:txBody>
          <a:bodyPr/>
          <a:lstStyle/>
          <a:p>
            <a:r>
              <a:rPr lang="en-US" dirty="0"/>
              <a:t>The Next Generation of Tooling</a:t>
            </a:r>
          </a:p>
        </p:txBody>
      </p:sp>
      <p:sp>
        <p:nvSpPr>
          <p:cNvPr id="3" name="Footer Placeholder 2">
            <a:extLst>
              <a:ext uri="{FF2B5EF4-FFF2-40B4-BE49-F238E27FC236}">
                <a16:creationId xmlns:a16="http://schemas.microsoft.com/office/drawing/2014/main" id="{42732E52-0D3D-84BD-B8AA-5B816F326DB1}"/>
              </a:ext>
            </a:extLst>
          </p:cNvPr>
          <p:cNvSpPr>
            <a:spLocks noGrp="1"/>
          </p:cNvSpPr>
          <p:nvPr>
            <p:ph type="ftr" sz="quarter" idx="10"/>
          </p:nvPr>
        </p:nvSpPr>
        <p:spPr/>
        <p:txBody>
          <a:bodyPr/>
          <a:lstStyle/>
          <a:p>
            <a:r>
              <a:rPr lang="en-US">
                <a:solidFill>
                  <a:schemeClr val="tx2"/>
                </a:solidFill>
              </a:rPr>
              <a:t>Confidential &amp; Proprietary    </a:t>
            </a:r>
            <a:r>
              <a:rPr lang="en-US">
                <a:solidFill>
                  <a:schemeClr val="accent1"/>
                </a:solidFill>
              </a:rPr>
              <a:t>|</a:t>
            </a:r>
            <a:r>
              <a:rPr lang="en-US"/>
              <a:t> </a:t>
            </a:r>
            <a:endParaRPr lang="en-US" dirty="0"/>
          </a:p>
        </p:txBody>
      </p:sp>
      <p:sp>
        <p:nvSpPr>
          <p:cNvPr id="4" name="Slide Number Placeholder 3">
            <a:extLst>
              <a:ext uri="{FF2B5EF4-FFF2-40B4-BE49-F238E27FC236}">
                <a16:creationId xmlns:a16="http://schemas.microsoft.com/office/drawing/2014/main" id="{70AE344F-FF0E-E4BF-D24D-570D07C5BB51}"/>
              </a:ext>
            </a:extLst>
          </p:cNvPr>
          <p:cNvSpPr>
            <a:spLocks noGrp="1"/>
          </p:cNvSpPr>
          <p:nvPr>
            <p:ph type="sldNum" sz="quarter" idx="11"/>
          </p:nvPr>
        </p:nvSpPr>
        <p:spPr/>
        <p:txBody>
          <a:bodyPr/>
          <a:lstStyle/>
          <a:p>
            <a:fld id="{43FA179E-7522-C04D-B148-6CA5DFA5CB78}" type="slidenum">
              <a:rPr lang="en-US" smtClean="0"/>
              <a:pPr/>
              <a:t>8</a:t>
            </a:fld>
            <a:endParaRPr lang="en-US" dirty="0"/>
          </a:p>
        </p:txBody>
      </p:sp>
      <p:pic>
        <p:nvPicPr>
          <p:cNvPr id="8" name="Content Placeholder 7" descr="A picture containing sketch, LEGO, drawing, art&#10;&#10;Description automatically generated">
            <a:extLst>
              <a:ext uri="{FF2B5EF4-FFF2-40B4-BE49-F238E27FC236}">
                <a16:creationId xmlns:a16="http://schemas.microsoft.com/office/drawing/2014/main" id="{E4174CBC-CA56-31E1-A4A2-5B840A6D111B}"/>
              </a:ext>
            </a:extLst>
          </p:cNvPr>
          <p:cNvPicPr>
            <a:picLocks noGrp="1" noChangeAspect="1"/>
          </p:cNvPicPr>
          <p:nvPr>
            <p:ph sz="quarter" idx="12"/>
          </p:nvPr>
        </p:nvPicPr>
        <p:blipFill>
          <a:blip r:embed="rId2" cstate="email">
            <a:extLst>
              <a:ext uri="{28A0092B-C50C-407E-A947-70E740481C1C}">
                <a14:useLocalDpi xmlns:a14="http://schemas.microsoft.com/office/drawing/2010/main"/>
              </a:ext>
            </a:extLst>
          </a:blip>
          <a:stretch>
            <a:fillRect/>
          </a:stretch>
        </p:blipFill>
        <p:spPr>
          <a:xfrm>
            <a:off x="533400" y="2242599"/>
            <a:ext cx="5334000" cy="3515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ontent Placeholder 5">
            <a:extLst>
              <a:ext uri="{FF2B5EF4-FFF2-40B4-BE49-F238E27FC236}">
                <a16:creationId xmlns:a16="http://schemas.microsoft.com/office/drawing/2014/main" id="{D50EEF93-C4F8-F3ED-F1BD-3F3FC164CE28}"/>
              </a:ext>
            </a:extLst>
          </p:cNvPr>
          <p:cNvSpPr>
            <a:spLocks noGrp="1"/>
          </p:cNvSpPr>
          <p:nvPr>
            <p:ph sz="quarter" idx="13"/>
          </p:nvPr>
        </p:nvSpPr>
        <p:spPr/>
        <p:txBody>
          <a:bodyPr/>
          <a:lstStyle/>
          <a:p>
            <a:pPr marL="342900" indent="-342900">
              <a:buFont typeface="Arial" panose="020B0604020202020204" pitchFamily="34" charset="0"/>
              <a:buChar char="•"/>
            </a:pPr>
            <a:r>
              <a:rPr lang="en-US" dirty="0"/>
              <a:t>Advanced cooling strategies </a:t>
            </a:r>
          </a:p>
          <a:p>
            <a:pPr marL="342900" indent="-342900">
              <a:buFont typeface="Arial" panose="020B0604020202020204" pitchFamily="34" charset="0"/>
              <a:buChar char="•"/>
            </a:pPr>
            <a:r>
              <a:rPr lang="en-US" dirty="0"/>
              <a:t>Enable faster production times by speeding up the cooling at hot spots in the mold</a:t>
            </a:r>
          </a:p>
          <a:p>
            <a:pPr marL="342900" indent="-342900">
              <a:buFont typeface="Arial" panose="020B0604020202020204" pitchFamily="34" charset="0"/>
              <a:buChar char="•"/>
            </a:pPr>
            <a:r>
              <a:rPr lang="en-US" dirty="0"/>
              <a:t>AM used to manufacture sub-inserts providing conformal cooling in specific areas</a:t>
            </a:r>
          </a:p>
          <a:p>
            <a:pPr marL="342900" indent="-34290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AEA0A2BA-3D2C-3C74-043B-A70BC89A312E}"/>
              </a:ext>
            </a:extLst>
          </p:cNvPr>
          <p:cNvSpPr txBox="1"/>
          <p:nvPr/>
        </p:nvSpPr>
        <p:spPr>
          <a:xfrm>
            <a:off x="0" y="5715000"/>
            <a:ext cx="12192000" cy="584775"/>
          </a:xfrm>
          <a:prstGeom prst="rect">
            <a:avLst/>
          </a:prstGeom>
          <a:noFill/>
        </p:spPr>
        <p:txBody>
          <a:bodyPr wrap="square">
            <a:spAutoFit/>
          </a:bodyPr>
          <a:lstStyle/>
          <a:p>
            <a:pPr algn="ctr"/>
            <a:r>
              <a:rPr lang="en-US" sz="3200" dirty="0">
                <a:latin typeface="Gibson Medium" panose="02000000000000000000" pitchFamily="2" charset="77"/>
              </a:rPr>
              <a:t>However, this is non-trivial to implement</a:t>
            </a:r>
          </a:p>
        </p:txBody>
      </p:sp>
    </p:spTree>
    <p:extLst>
      <p:ext uri="{BB962C8B-B14F-4D97-AF65-F5344CB8AC3E}">
        <p14:creationId xmlns:p14="http://schemas.microsoft.com/office/powerpoint/2010/main" val="858596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F407240B-AE5A-764E-BB49-F585CE7D9385}"/>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a:fillRect/>
          </a:stretch>
        </p:blipFill>
        <p:spPr>
          <a:xfrm>
            <a:off x="5867400" y="0"/>
            <a:ext cx="6324600" cy="6858000"/>
          </a:xfrm>
        </p:spPr>
      </p:pic>
      <p:sp>
        <p:nvSpPr>
          <p:cNvPr id="3" name="Footer Placeholder 2">
            <a:extLst>
              <a:ext uri="{FF2B5EF4-FFF2-40B4-BE49-F238E27FC236}">
                <a16:creationId xmlns:a16="http://schemas.microsoft.com/office/drawing/2014/main" id="{252ECDBB-3AA6-2842-9493-10B39D765C4F}"/>
              </a:ext>
            </a:extLst>
          </p:cNvPr>
          <p:cNvSpPr>
            <a:spLocks noGrp="1"/>
          </p:cNvSpPr>
          <p:nvPr>
            <p:ph type="ftr" sz="quarter" idx="10"/>
          </p:nvPr>
        </p:nvSpPr>
        <p:spPr/>
        <p:txBody>
          <a:bodyPr/>
          <a:lstStyle/>
          <a:p>
            <a:r>
              <a:rPr lang="en-US" dirty="0">
                <a:solidFill>
                  <a:schemeClr val="bg1"/>
                </a:solidFill>
              </a:rPr>
              <a:t>Confidential &amp; Proprietary    </a:t>
            </a:r>
            <a:r>
              <a:rPr lang="en-US" dirty="0">
                <a:solidFill>
                  <a:schemeClr val="accent1"/>
                </a:solidFill>
              </a:rPr>
              <a:t>|</a:t>
            </a:r>
            <a:r>
              <a:rPr lang="en-US" dirty="0"/>
              <a:t> </a:t>
            </a:r>
          </a:p>
        </p:txBody>
      </p:sp>
      <p:sp>
        <p:nvSpPr>
          <p:cNvPr id="4" name="Slide Number Placeholder 3">
            <a:extLst>
              <a:ext uri="{FF2B5EF4-FFF2-40B4-BE49-F238E27FC236}">
                <a16:creationId xmlns:a16="http://schemas.microsoft.com/office/drawing/2014/main" id="{DB6D9942-B596-4840-954E-35DA0BB7B53E}"/>
              </a:ext>
            </a:extLst>
          </p:cNvPr>
          <p:cNvSpPr>
            <a:spLocks noGrp="1"/>
          </p:cNvSpPr>
          <p:nvPr>
            <p:ph type="sldNum" sz="quarter" idx="11"/>
          </p:nvPr>
        </p:nvSpPr>
        <p:spPr/>
        <p:txBody>
          <a:bodyPr/>
          <a:lstStyle/>
          <a:p>
            <a:fld id="{43FA179E-7522-C04D-B148-6CA5DFA5CB78}" type="slidenum">
              <a:rPr lang="en-US" smtClean="0">
                <a:solidFill>
                  <a:schemeClr val="bg1"/>
                </a:solidFill>
              </a:rPr>
              <a:pPr/>
              <a:t>9</a:t>
            </a:fld>
            <a:endParaRPr lang="en-US" dirty="0">
              <a:solidFill>
                <a:schemeClr val="bg1"/>
              </a:solidFill>
            </a:endParaRPr>
          </a:p>
        </p:txBody>
      </p:sp>
      <p:sp>
        <p:nvSpPr>
          <p:cNvPr id="5" name="Title 4">
            <a:extLst>
              <a:ext uri="{FF2B5EF4-FFF2-40B4-BE49-F238E27FC236}">
                <a16:creationId xmlns:a16="http://schemas.microsoft.com/office/drawing/2014/main" id="{A699C0CD-751F-E041-B358-CC7F00677B6B}"/>
              </a:ext>
            </a:extLst>
          </p:cNvPr>
          <p:cNvSpPr>
            <a:spLocks noGrp="1"/>
          </p:cNvSpPr>
          <p:nvPr>
            <p:ph type="title"/>
          </p:nvPr>
        </p:nvSpPr>
        <p:spPr>
          <a:xfrm>
            <a:off x="533400" y="1371600"/>
            <a:ext cx="5791200" cy="4114800"/>
          </a:xfrm>
        </p:spPr>
        <p:txBody>
          <a:bodyPr anchor="ctr">
            <a:normAutofit/>
          </a:bodyPr>
          <a:lstStyle/>
          <a:p>
            <a:r>
              <a:rPr lang="en-US" sz="4800" dirty="0"/>
              <a:t>Enabling the Future of Tooling</a:t>
            </a:r>
            <a:endParaRPr lang="en-GB" sz="4800" dirty="0"/>
          </a:p>
        </p:txBody>
      </p:sp>
    </p:spTree>
    <p:extLst>
      <p:ext uri="{BB962C8B-B14F-4D97-AF65-F5344CB8AC3E}">
        <p14:creationId xmlns:p14="http://schemas.microsoft.com/office/powerpoint/2010/main" val="2309774536"/>
      </p:ext>
    </p:extLst>
  </p:cSld>
  <p:clrMapOvr>
    <a:masterClrMapping/>
  </p:clrMapOvr>
</p:sld>
</file>

<file path=ppt/theme/theme1.xml><?xml version="1.0" encoding="utf-8"?>
<a:theme xmlns:a="http://schemas.openxmlformats.org/drawingml/2006/main" name="Office Theme">
  <a:themeElements>
    <a:clrScheme name="Velo 3D">
      <a:dk1>
        <a:srgbClr val="0E1A28"/>
      </a:dk1>
      <a:lt1>
        <a:srgbClr val="FFFFFF"/>
      </a:lt1>
      <a:dk2>
        <a:srgbClr val="44546A"/>
      </a:dk2>
      <a:lt2>
        <a:srgbClr val="F9FAFA"/>
      </a:lt2>
      <a:accent1>
        <a:srgbClr val="41B6E6"/>
      </a:accent1>
      <a:accent2>
        <a:srgbClr val="335C91"/>
      </a:accent2>
      <a:accent3>
        <a:srgbClr val="C5CBD1"/>
      </a:accent3>
      <a:accent4>
        <a:srgbClr val="009A17"/>
      </a:accent4>
      <a:accent5>
        <a:srgbClr val="FF4713"/>
      </a:accent5>
      <a:accent6>
        <a:srgbClr val="FFD54C"/>
      </a:accent6>
      <a:hlink>
        <a:srgbClr val="41B6E6"/>
      </a:hlink>
      <a:folHlink>
        <a:srgbClr val="912F4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t" anchorCtr="0">
        <a:spAutoFit/>
      </a:bodyPr>
      <a:lstStyle>
        <a:defPPr algn="l">
          <a:defRPr sz="2000" dirty="0" err="1" smtClean="0">
            <a:latin typeface="Gibson Light" pitchFamily="2" charset="77"/>
          </a:defRPr>
        </a:defPPr>
      </a:lstStyle>
    </a:txDef>
  </a:objectDefaults>
  <a:extraClrSchemeLst/>
  <a:extLst>
    <a:ext uri="{05A4C25C-085E-4340-85A3-A5531E510DB2}">
      <thm15:themeFamily xmlns:thm15="http://schemas.microsoft.com/office/thememl/2012/main" name="Velo3D Corporate Powerpoint Template" id="{CCACA583-46C1-AD4B-B5F2-606C1A3291B4}" vid="{C07978D4-9DFB-EE41-942E-C40580A0D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1723</TotalTime>
  <Words>1866</Words>
  <Application>Microsoft Office PowerPoint</Application>
  <PresentationFormat>Widescreen</PresentationFormat>
  <Paragraphs>341</Paragraphs>
  <Slides>37</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Gibson</vt:lpstr>
      <vt:lpstr>Gibson Light</vt:lpstr>
      <vt:lpstr>Arial</vt:lpstr>
      <vt:lpstr>Calibri</vt:lpstr>
      <vt:lpstr>Gibson Medium</vt:lpstr>
      <vt:lpstr>Century Gothic</vt:lpstr>
      <vt:lpstr>Office Theme</vt:lpstr>
      <vt:lpstr>How Metal AM Is Driving the Future of Tooling</vt:lpstr>
      <vt:lpstr>Your Velo3D Experts</vt:lpstr>
      <vt:lpstr>The Challenge of Casting</vt:lpstr>
      <vt:lpstr>Aluminum Die Casting</vt:lpstr>
      <vt:lpstr>Aluminum Die Casting</vt:lpstr>
      <vt:lpstr>Challenges of Typical Cooling Strategies</vt:lpstr>
      <vt:lpstr>Advantages of Conformal Cooling</vt:lpstr>
      <vt:lpstr>The Next Generation of Tooling</vt:lpstr>
      <vt:lpstr>Enabling the Future of Tooling</vt:lpstr>
      <vt:lpstr>Why AM-enabled Conformal Cooling is Hard</vt:lpstr>
      <vt:lpstr>Why AM-enabled Conformal Cooling is Hard</vt:lpstr>
      <vt:lpstr>PowerPoint Presentation</vt:lpstr>
      <vt:lpstr>Our Story</vt:lpstr>
      <vt:lpstr>Diverse Customer Base</vt:lpstr>
      <vt:lpstr>Velo3D Fully Integrated Metal AM Solution</vt:lpstr>
      <vt:lpstr>Flow Pre-Print Software</vt:lpstr>
      <vt:lpstr>Sapphire Printer Family</vt:lpstr>
      <vt:lpstr>Assure – Quality Control Software</vt:lpstr>
      <vt:lpstr>How Velo3D Enables Metal AM Production </vt:lpstr>
      <vt:lpstr>What is Laser Powder Bed Fusion (L-PBF)?</vt:lpstr>
      <vt:lpstr>Why are Supports Needed?</vt:lpstr>
      <vt:lpstr>Approaches to Printing Impellers</vt:lpstr>
      <vt:lpstr>Advantages of Velo3D Technology</vt:lpstr>
      <vt:lpstr>Geometric Capabilities that Meet Material Standards</vt:lpstr>
      <vt:lpstr>Internal Channels</vt:lpstr>
      <vt:lpstr>Circular Holes</vt:lpstr>
      <vt:lpstr>Cooling Channel Results</vt:lpstr>
      <vt:lpstr>Low-Angle Surface Finish</vt:lpstr>
      <vt:lpstr>Low Angle Features </vt:lpstr>
      <vt:lpstr>Thin Wall Features</vt:lpstr>
      <vt:lpstr>M300 Tool Steel </vt:lpstr>
      <vt:lpstr>Fleet-Level Standardization</vt:lpstr>
      <vt:lpstr>Get The Same Part – No Matter Where You Print</vt:lpstr>
      <vt:lpstr>Velo3D’s CM Network</vt:lpstr>
      <vt:lpstr>Velo3D Opens New Categories of Metal AM Parts  Parts Optimized to Control Flow of Fluids  and/or the Transfer of Heat</vt:lpstr>
      <vt:lpstr>Thank You!</vt:lpstr>
      <vt:lpstr>Production-Ready Material Processes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Metal AM Is Driving the Future of Tooling</dc:title>
  <dc:subject/>
  <dc:creator>Michael Rogerson</dc:creator>
  <cp:keywords/>
  <dc:description>Embedded fonts: Gibson Light and Gibson Regular</dc:description>
  <cp:lastModifiedBy>Brenden Roche</cp:lastModifiedBy>
  <cp:revision>12</cp:revision>
  <dcterms:created xsi:type="dcterms:W3CDTF">2023-05-16T19:16:15Z</dcterms:created>
  <dcterms:modified xsi:type="dcterms:W3CDTF">2023-05-23T14:32:42Z</dcterms:modified>
  <cp:category/>
</cp:coreProperties>
</file>